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1" r:id="rId2"/>
  </p:sldMasterIdLst>
  <p:notesMasterIdLst>
    <p:notesMasterId r:id="rId27"/>
  </p:notesMasterIdLst>
  <p:sldIdLst>
    <p:sldId id="256" r:id="rId3"/>
    <p:sldId id="257" r:id="rId4"/>
    <p:sldId id="269" r:id="rId5"/>
    <p:sldId id="258" r:id="rId6"/>
    <p:sldId id="259" r:id="rId7"/>
    <p:sldId id="260" r:id="rId8"/>
    <p:sldId id="261" r:id="rId9"/>
    <p:sldId id="262" r:id="rId10"/>
    <p:sldId id="270" r:id="rId11"/>
    <p:sldId id="280" r:id="rId12"/>
    <p:sldId id="281" r:id="rId13"/>
    <p:sldId id="282" r:id="rId14"/>
    <p:sldId id="271" r:id="rId15"/>
    <p:sldId id="272" r:id="rId16"/>
    <p:sldId id="273" r:id="rId17"/>
    <p:sldId id="275" r:id="rId18"/>
    <p:sldId id="279" r:id="rId19"/>
    <p:sldId id="276" r:id="rId20"/>
    <p:sldId id="277" r:id="rId21"/>
    <p:sldId id="263" r:id="rId22"/>
    <p:sldId id="265" r:id="rId23"/>
    <p:sldId id="266" r:id="rId24"/>
    <p:sldId id="267" r:id="rId25"/>
    <p:sldId id="268" r:id="rId26"/>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2" autoAdjust="0"/>
    <p:restoredTop sz="94608" autoAdjust="0"/>
  </p:normalViewPr>
  <p:slideViewPr>
    <p:cSldViewPr>
      <p:cViewPr varScale="1">
        <p:scale>
          <a:sx n="82" d="100"/>
          <a:sy n="82" d="100"/>
        </p:scale>
        <p:origin x="-691" y="-91"/>
      </p:cViewPr>
      <p:guideLst>
        <p:guide orient="horz" pos="2160"/>
        <p:guide pos="3840"/>
      </p:guideLst>
    </p:cSldViewPr>
  </p:slideViewPr>
  <p:outlineViewPr>
    <p:cViewPr>
      <p:scale>
        <a:sx n="33" d="100"/>
        <a:sy n="33" d="100"/>
      </p:scale>
      <p:origin x="0" y="2534"/>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49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281488" y="0"/>
            <a:ext cx="3276600" cy="534988"/>
          </a:xfrm>
          <a:prstGeom prst="rect">
            <a:avLst/>
          </a:prstGeom>
        </p:spPr>
        <p:txBody>
          <a:bodyPr vert="horz" lIns="91440" tIns="45720" rIns="91440" bIns="45720" rtlCol="0"/>
          <a:lstStyle>
            <a:lvl1pPr algn="r">
              <a:defRPr sz="1200"/>
            </a:lvl1pPr>
          </a:lstStyle>
          <a:p>
            <a:fld id="{2A8AC6ED-7B22-462A-9E7C-A2222392D95C}" type="datetimeFigureOut">
              <a:rPr lang="en-US" smtClean="0"/>
              <a:pPr/>
              <a:t>10/20/2023</a:t>
            </a:fld>
            <a:endParaRPr lang="en-US"/>
          </a:p>
        </p:txBody>
      </p:sp>
      <p:sp>
        <p:nvSpPr>
          <p:cNvPr id="4" name="Slide Image Placeholder 3"/>
          <p:cNvSpPr>
            <a:spLocks noGrp="1" noRot="1" noChangeAspect="1"/>
          </p:cNvSpPr>
          <p:nvPr>
            <p:ph type="sldImg" idx="2"/>
          </p:nvPr>
        </p:nvSpPr>
        <p:spPr>
          <a:xfrm>
            <a:off x="215900" y="801688"/>
            <a:ext cx="7127875" cy="40100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55650" y="5078413"/>
            <a:ext cx="6048375" cy="481171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10155238"/>
            <a:ext cx="3276600" cy="5349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281488" y="10155238"/>
            <a:ext cx="3276600" cy="534987"/>
          </a:xfrm>
          <a:prstGeom prst="rect">
            <a:avLst/>
          </a:prstGeom>
        </p:spPr>
        <p:txBody>
          <a:bodyPr vert="horz" lIns="91440" tIns="45720" rIns="91440" bIns="45720" rtlCol="0" anchor="b"/>
          <a:lstStyle>
            <a:lvl1pPr algn="r">
              <a:defRPr sz="1200"/>
            </a:lvl1pPr>
          </a:lstStyle>
          <a:p>
            <a:fld id="{67DC2949-ECE0-4106-BC2D-4F92F31460E9}"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9"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0"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5"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7"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8"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9"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0"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1"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2"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2"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4"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6"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9"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8"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7"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9"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1"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3"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4"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9"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81"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2"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3"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4"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5"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6"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0"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2"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3"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7"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Date Placeholder 3"/>
          <p:cNvSpPr/>
          <p:nvPr/>
        </p:nvSpPr>
        <p:spPr>
          <a:xfrm>
            <a:off x="777240" y="6634440"/>
            <a:ext cx="5781240" cy="220320"/>
          </a:xfrm>
          <a:prstGeom prst="rect">
            <a:avLst/>
          </a:prstGeom>
          <a:solidFill>
            <a:srgbClr val="002060"/>
          </a:solidFill>
          <a:ln w="0">
            <a:noFill/>
          </a:ln>
        </p:spPr>
        <p:style>
          <a:lnRef idx="0">
            <a:scrgbClr r="0" g="0" b="0"/>
          </a:lnRef>
          <a:fillRef idx="0">
            <a:scrgbClr r="0" g="0" b="0"/>
          </a:fillRef>
          <a:effectRef idx="0">
            <a:scrgbClr r="0" g="0" b="0"/>
          </a:effectRef>
          <a:fontRef idx="minor"/>
        </p:style>
      </p:sp>
      <p:sp>
        <p:nvSpPr>
          <p:cNvPr id="8" name="Date Placeholder 3"/>
          <p:cNvSpPr/>
          <p:nvPr/>
        </p:nvSpPr>
        <p:spPr>
          <a:xfrm>
            <a:off x="6559200" y="6634440"/>
            <a:ext cx="5194440" cy="220320"/>
          </a:xfrm>
          <a:prstGeom prst="rect">
            <a:avLst/>
          </a:prstGeom>
          <a:solidFill>
            <a:srgbClr val="008080"/>
          </a:solidFill>
          <a:ln w="0">
            <a:noFill/>
          </a:ln>
        </p:spPr>
        <p:style>
          <a:lnRef idx="0">
            <a:scrgbClr r="0" g="0" b="0"/>
          </a:lnRef>
          <a:fillRef idx="0">
            <a:scrgbClr r="0" g="0" b="0"/>
          </a:fillRef>
          <a:effectRef idx="0">
            <a:scrgbClr r="0" g="0" b="0"/>
          </a:effectRef>
          <a:fontRef idx="minor"/>
        </p:style>
      </p:sp>
      <p:sp>
        <p:nvSpPr>
          <p:cNvPr id="2" name="Date Placeholder 3"/>
          <p:cNvSpPr/>
          <p:nvPr/>
        </p:nvSpPr>
        <p:spPr>
          <a:xfrm>
            <a:off x="11754360" y="6636960"/>
            <a:ext cx="437040" cy="220320"/>
          </a:xfrm>
          <a:prstGeom prst="rect">
            <a:avLst/>
          </a:prstGeom>
          <a:solidFill>
            <a:schemeClr val="accent4"/>
          </a:solidFill>
          <a:ln w="0">
            <a:noFill/>
          </a:ln>
        </p:spPr>
        <p:style>
          <a:lnRef idx="0">
            <a:scrgbClr r="0" g="0" b="0"/>
          </a:lnRef>
          <a:fillRef idx="0">
            <a:scrgbClr r="0" g="0" b="0"/>
          </a:fillRef>
          <a:effectRef idx="0">
            <a:scrgbClr r="0" g="0" b="0"/>
          </a:effectRef>
          <a:fontRef idx="minor"/>
        </p:style>
      </p:sp>
      <p:sp>
        <p:nvSpPr>
          <p:cNvPr id="3" name="Date Placeholder 3"/>
          <p:cNvSpPr/>
          <p:nvPr/>
        </p:nvSpPr>
        <p:spPr>
          <a:xfrm>
            <a:off x="0" y="0"/>
            <a:ext cx="12191400" cy="232200"/>
          </a:xfrm>
          <a:prstGeom prst="rect">
            <a:avLst/>
          </a:prstGeom>
          <a:solidFill>
            <a:srgbClr val="006666"/>
          </a:solidFill>
          <a:ln w="0">
            <a:noFill/>
          </a:ln>
        </p:spPr>
        <p:style>
          <a:lnRef idx="0">
            <a:scrgbClr r="0" g="0" b="0"/>
          </a:lnRef>
          <a:fillRef idx="0">
            <a:scrgbClr r="0" g="0" b="0"/>
          </a:fillRef>
          <a:effectRef idx="0">
            <a:scrgbClr r="0" g="0" b="0"/>
          </a:effectRef>
          <a:fontRef idx="minor"/>
        </p:style>
      </p:sp>
      <p:sp>
        <p:nvSpPr>
          <p:cNvPr id="4" name="Date Placeholder 3"/>
          <p:cNvSpPr/>
          <p:nvPr/>
        </p:nvSpPr>
        <p:spPr>
          <a:xfrm>
            <a:off x="0" y="6634440"/>
            <a:ext cx="776520" cy="220680"/>
          </a:xfrm>
          <a:prstGeom prst="rect">
            <a:avLst/>
          </a:prstGeom>
          <a:solidFill>
            <a:schemeClr val="accent2">
              <a:lumMod val="75000"/>
            </a:schemeClr>
          </a:solidFill>
          <a:ln w="0">
            <a:noFill/>
          </a:ln>
        </p:spPr>
        <p:style>
          <a:lnRef idx="0">
            <a:scrgbClr r="0" g="0" b="0"/>
          </a:lnRef>
          <a:fillRef idx="0">
            <a:scrgbClr r="0" g="0" b="0"/>
          </a:fillRef>
          <a:effectRef idx="0">
            <a:scrgbClr r="0" g="0" b="0"/>
          </a:effectRef>
          <a:fontRef idx="minor"/>
        </p:style>
      </p:sp>
      <p:sp>
        <p:nvSpPr>
          <p:cNvPr id="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6"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 name="Date Placeholder 3"/>
          <p:cNvSpPr/>
          <p:nvPr/>
        </p:nvSpPr>
        <p:spPr>
          <a:xfrm>
            <a:off x="777240" y="6642720"/>
            <a:ext cx="5653440" cy="214560"/>
          </a:xfrm>
          <a:prstGeom prst="rect">
            <a:avLst/>
          </a:prstGeom>
          <a:solidFill>
            <a:srgbClr val="002060"/>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cap="small" spc="-1">
                <a:solidFill>
                  <a:srgbClr val="FFFFFF"/>
                </a:solidFill>
                <a:latin typeface="Times New Roman"/>
                <a:ea typeface="DejaVu Sans"/>
              </a:rPr>
              <a:t>Dept. of Computer Science and Engineering</a:t>
            </a:r>
            <a:endParaRPr lang="en-IN" sz="1600" b="0" strike="noStrike" spc="-1">
              <a:latin typeface="Arial"/>
            </a:endParaRPr>
          </a:p>
        </p:txBody>
      </p:sp>
      <p:sp>
        <p:nvSpPr>
          <p:cNvPr id="44" name="Date Placeholder 3"/>
          <p:cNvSpPr/>
          <p:nvPr/>
        </p:nvSpPr>
        <p:spPr>
          <a:xfrm>
            <a:off x="6431400" y="6642000"/>
            <a:ext cx="5322240" cy="215280"/>
          </a:xfrm>
          <a:prstGeom prst="rect">
            <a:avLst/>
          </a:prstGeom>
          <a:solidFill>
            <a:srgbClr val="008080"/>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cap="small" spc="-1">
                <a:solidFill>
                  <a:srgbClr val="FFFFFF"/>
                </a:solidFill>
                <a:latin typeface="Times New Roman"/>
                <a:ea typeface="DejaVu Sans"/>
              </a:rPr>
              <a:t>Srinivasa Ramanujan Institute of Technology</a:t>
            </a:r>
            <a:endParaRPr lang="en-IN" sz="1600" b="0" strike="noStrike" spc="-1">
              <a:latin typeface="Arial"/>
            </a:endParaRPr>
          </a:p>
        </p:txBody>
      </p:sp>
      <p:sp>
        <p:nvSpPr>
          <p:cNvPr id="45" name="Date Placeholder 3"/>
          <p:cNvSpPr/>
          <p:nvPr/>
        </p:nvSpPr>
        <p:spPr>
          <a:xfrm>
            <a:off x="11754360" y="6642000"/>
            <a:ext cx="437040" cy="215280"/>
          </a:xfrm>
          <a:prstGeom prst="rect">
            <a:avLst/>
          </a:prstGeom>
          <a:solidFill>
            <a:schemeClr val="accent4"/>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fld id="{07EA71A6-2940-44D1-881D-4F8745BB0DE6}" type="slidenum">
              <a:rPr lang="en-IN" sz="1600" b="1" strike="noStrike" spc="-1">
                <a:solidFill>
                  <a:srgbClr val="002060"/>
                </a:solidFill>
                <a:latin typeface="Times New Roman"/>
                <a:ea typeface="DejaVu Sans"/>
              </a:rPr>
              <a:pPr algn="ctr">
                <a:lnSpc>
                  <a:spcPct val="100000"/>
                </a:lnSpc>
              </a:pPr>
              <a:t>‹#›</a:t>
            </a:fld>
            <a:endParaRPr lang="en-IN" sz="1600" b="0" strike="noStrike" spc="-1">
              <a:latin typeface="Arial"/>
            </a:endParaRPr>
          </a:p>
        </p:txBody>
      </p:sp>
      <p:sp>
        <p:nvSpPr>
          <p:cNvPr id="46" name="Date Placeholder 3"/>
          <p:cNvSpPr/>
          <p:nvPr/>
        </p:nvSpPr>
        <p:spPr>
          <a:xfrm>
            <a:off x="0" y="0"/>
            <a:ext cx="12191400" cy="232200"/>
          </a:xfrm>
          <a:prstGeom prst="rect">
            <a:avLst/>
          </a:prstGeom>
          <a:solidFill>
            <a:srgbClr val="006666"/>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1500" b="1" i="1" strike="noStrike" spc="-1" dirty="0" smtClean="0">
                <a:solidFill>
                  <a:srgbClr val="FFFFFF"/>
                </a:solidFill>
                <a:latin typeface="Times New Roman"/>
              </a:rPr>
              <a:t>Decentralized</a:t>
            </a:r>
            <a:r>
              <a:rPr lang="en-IN" sz="1500" b="1" i="1" strike="noStrike" spc="-1" baseline="0" dirty="0" smtClean="0">
                <a:solidFill>
                  <a:srgbClr val="FFFFFF"/>
                </a:solidFill>
                <a:latin typeface="Times New Roman"/>
              </a:rPr>
              <a:t> Traceability and  Direct Marketing of Agricultural Supply Chain</a:t>
            </a:r>
            <a:endParaRPr lang="en-IN" sz="1500" b="0" strike="noStrike" spc="-1" dirty="0">
              <a:latin typeface="Arial"/>
            </a:endParaRPr>
          </a:p>
        </p:txBody>
      </p:sp>
      <p:pic>
        <p:nvPicPr>
          <p:cNvPr id="47" name="Picture 5"/>
          <p:cNvPicPr/>
          <p:nvPr/>
        </p:nvPicPr>
        <p:blipFill>
          <a:blip r:embed="rId14"/>
          <a:stretch/>
        </p:blipFill>
        <p:spPr>
          <a:xfrm>
            <a:off x="11506320" y="5956200"/>
            <a:ext cx="685080" cy="685080"/>
          </a:xfrm>
          <a:prstGeom prst="rect">
            <a:avLst/>
          </a:prstGeom>
          <a:ln w="0">
            <a:noFill/>
          </a:ln>
        </p:spPr>
      </p:pic>
      <p:sp>
        <p:nvSpPr>
          <p:cNvPr id="48" name="Date Placeholder 3"/>
          <p:cNvSpPr/>
          <p:nvPr/>
        </p:nvSpPr>
        <p:spPr>
          <a:xfrm>
            <a:off x="0" y="6642720"/>
            <a:ext cx="776520" cy="214560"/>
          </a:xfrm>
          <a:prstGeom prst="rect">
            <a:avLst/>
          </a:prstGeom>
          <a:solidFill>
            <a:schemeClr val="accent2">
              <a:lumMod val="75000"/>
            </a:schemeClr>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1600" b="0" strike="noStrike" cap="small" spc="-1" dirty="0" smtClean="0">
                <a:solidFill>
                  <a:srgbClr val="FFFFFF"/>
                </a:solidFill>
                <a:latin typeface="Times New Roman"/>
              </a:rPr>
              <a:t>B-8</a:t>
            </a:r>
            <a:endParaRPr lang="en-IN" sz="1600" b="0" strike="noStrike" spc="-1" dirty="0">
              <a:latin typeface="Arial"/>
            </a:endParaRPr>
          </a:p>
        </p:txBody>
      </p:sp>
      <p:sp>
        <p:nvSpPr>
          <p:cNvPr id="4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50"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hyperlink" Target="https://ieeexplore.ieee.org/stamp/stamp.jsp?arnumber=8718621" TargetMode="External"/><Relationship Id="rId2" Type="http://schemas.openxmlformats.org/officeDocument/2006/relationships/hyperlink" Target="https://ieeexplore.ieee.org/document/9395886" TargetMode="External"/><Relationship Id="rId1" Type="http://schemas.openxmlformats.org/officeDocument/2006/relationships/slideLayout" Target="../slideLayouts/slideLayout13.xml"/><Relationship Id="rId5" Type="http://schemas.openxmlformats.org/officeDocument/2006/relationships/hyperlink" Target="https://darpg.gov.in/sites/default/files/eNAM%20Best%20Practices_0.pdf" TargetMode="External"/><Relationship Id="rId4" Type="http://schemas.openxmlformats.org/officeDocument/2006/relationships/hyperlink" Target="https://agritech.tnau.ac.in/agricultural_marketing/agrimark_India.html"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SRIT-CSE/IOT-RFID.git" TargetMode="External"/><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agritech.tnau.ac.in/agricultural_marketing/agrimark_India.html" TargetMode="External"/><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hyperlink" Target="https://darpg.gov.in/sites/default/files/eNAM%20Best%20Practices_0.pdf"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Subtitle 11"/>
          <p:cNvSpPr/>
          <p:nvPr/>
        </p:nvSpPr>
        <p:spPr>
          <a:xfrm>
            <a:off x="3667108" y="1615320"/>
            <a:ext cx="2571768" cy="5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7500" lnSpcReduction="10000"/>
          </a:bodyPr>
          <a:lstStyle/>
          <a:p>
            <a:pPr algn="ctr">
              <a:lnSpc>
                <a:spcPct val="90000"/>
              </a:lnSpc>
              <a:spcBef>
                <a:spcPts val="300"/>
              </a:spcBef>
              <a:tabLst>
                <a:tab pos="0" algn="l"/>
              </a:tabLst>
            </a:pPr>
            <a:r>
              <a:rPr lang="en-IN" sz="2290" b="0" strike="noStrike" spc="-1" dirty="0" smtClean="0">
                <a:solidFill>
                  <a:srgbClr val="000000"/>
                </a:solidFill>
                <a:latin typeface="Times New Roman"/>
              </a:rPr>
              <a:t>N. Sai Charan Reddy</a:t>
            </a:r>
            <a:endParaRPr lang="en-IN" sz="229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2041A0584</a:t>
            </a:r>
            <a:endParaRPr lang="en-IN" sz="1200" b="0" strike="noStrike" spc="-1" dirty="0">
              <a:latin typeface="Arial"/>
            </a:endParaRPr>
          </a:p>
        </p:txBody>
      </p:sp>
      <p:sp>
        <p:nvSpPr>
          <p:cNvPr id="88" name="Subtitle 11"/>
          <p:cNvSpPr/>
          <p:nvPr/>
        </p:nvSpPr>
        <p:spPr>
          <a:xfrm>
            <a:off x="3759480" y="2475720"/>
            <a:ext cx="4672080" cy="897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90000"/>
              </a:lnSpc>
              <a:spcBef>
                <a:spcPts val="300"/>
              </a:spcBef>
              <a:tabLst>
                <a:tab pos="0" algn="l"/>
              </a:tabLst>
            </a:pPr>
            <a:r>
              <a:rPr lang="en-US" sz="1400" b="0" i="1" strike="noStrike" spc="-1" dirty="0">
                <a:solidFill>
                  <a:srgbClr val="000000"/>
                </a:solidFill>
                <a:latin typeface="Times New Roman"/>
                <a:ea typeface="DejaVu Sans"/>
              </a:rPr>
              <a:t>Under the guidance </a:t>
            </a:r>
            <a:r>
              <a:rPr lang="en-US" sz="1400" b="0" i="1" strike="noStrike" spc="-1" dirty="0" smtClean="0">
                <a:solidFill>
                  <a:srgbClr val="000000"/>
                </a:solidFill>
                <a:latin typeface="Times New Roman"/>
                <a:ea typeface="DejaVu Sans"/>
              </a:rPr>
              <a:t>of</a:t>
            </a:r>
            <a:endParaRPr lang="en-IN" sz="1400" b="0" strike="noStrike" spc="-1" dirty="0" smtClean="0">
              <a:latin typeface="Arial"/>
            </a:endParaRPr>
          </a:p>
          <a:p>
            <a:pPr algn="ctr">
              <a:lnSpc>
                <a:spcPct val="90000"/>
              </a:lnSpc>
              <a:spcBef>
                <a:spcPts val="300"/>
              </a:spcBef>
              <a:tabLst>
                <a:tab pos="0" algn="l"/>
              </a:tabLst>
            </a:pPr>
            <a:r>
              <a:rPr lang="en-US" sz="2400" spc="-1" dirty="0">
                <a:solidFill>
                  <a:srgbClr val="000000"/>
                </a:solidFill>
                <a:latin typeface="Times New Roman"/>
                <a:ea typeface="DejaVu Sans"/>
              </a:rPr>
              <a:t>M</a:t>
            </a:r>
            <a:r>
              <a:rPr lang="en-US" sz="2400" b="0" strike="noStrike" spc="-1" dirty="0" smtClean="0">
                <a:solidFill>
                  <a:srgbClr val="000000"/>
                </a:solidFill>
                <a:latin typeface="Times New Roman"/>
                <a:ea typeface="DejaVu Sans"/>
              </a:rPr>
              <a:t>r. M. Narasimhulu </a:t>
            </a:r>
            <a:r>
              <a:rPr lang="en-US" sz="1400" b="0" strike="noStrike" spc="-1" dirty="0" smtClean="0">
                <a:solidFill>
                  <a:srgbClr val="000000"/>
                </a:solidFill>
                <a:latin typeface="Times New Roman"/>
                <a:ea typeface="DejaVu Sans"/>
              </a:rPr>
              <a:t>M.Tech (Ph.D)</a:t>
            </a:r>
            <a:endParaRPr lang="en-IN" sz="1400" b="0" strike="noStrike" spc="-1" dirty="0" smtClean="0">
              <a:latin typeface="Arial"/>
            </a:endParaRPr>
          </a:p>
          <a:p>
            <a:pPr algn="ctr">
              <a:lnSpc>
                <a:spcPct val="90000"/>
              </a:lnSpc>
              <a:spcBef>
                <a:spcPts val="201"/>
              </a:spcBef>
              <a:tabLst>
                <a:tab pos="0" algn="l"/>
              </a:tabLst>
            </a:pPr>
            <a:r>
              <a:rPr lang="en-IN" sz="1400" b="0" strike="noStrike" spc="-1" dirty="0" smtClean="0">
                <a:solidFill>
                  <a:srgbClr val="000000"/>
                </a:solidFill>
                <a:latin typeface="Times New Roman"/>
                <a:ea typeface="DejaVu Sans"/>
              </a:rPr>
              <a:t>Associate  </a:t>
            </a:r>
            <a:r>
              <a:rPr lang="en-IN" sz="1400" b="0" strike="noStrike" spc="-1" dirty="0">
                <a:solidFill>
                  <a:srgbClr val="000000"/>
                </a:solidFill>
                <a:latin typeface="Times New Roman"/>
                <a:ea typeface="DejaVu Sans"/>
              </a:rPr>
              <a:t>Professor</a:t>
            </a:r>
            <a:endParaRPr lang="en-IN" sz="1400" b="0" strike="noStrike" spc="-1" dirty="0">
              <a:latin typeface="Arial"/>
            </a:endParaRPr>
          </a:p>
        </p:txBody>
      </p:sp>
      <p:sp>
        <p:nvSpPr>
          <p:cNvPr id="89" name="Subtitle 11"/>
          <p:cNvSpPr/>
          <p:nvPr/>
        </p:nvSpPr>
        <p:spPr>
          <a:xfrm>
            <a:off x="1514520" y="5162400"/>
            <a:ext cx="9162360" cy="1426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57000" lnSpcReduction="20000"/>
          </a:bodyPr>
          <a:lstStyle/>
          <a:p>
            <a:pPr algn="ctr">
              <a:lnSpc>
                <a:spcPct val="90000"/>
              </a:lnSpc>
              <a:spcBef>
                <a:spcPts val="499"/>
              </a:spcBef>
              <a:tabLst>
                <a:tab pos="0" algn="l"/>
              </a:tabLst>
            </a:pPr>
            <a:r>
              <a:rPr lang="en-US" sz="4200" b="0" strike="noStrike" spc="-1">
                <a:solidFill>
                  <a:srgbClr val="000000"/>
                </a:solidFill>
                <a:latin typeface="Times New Roman"/>
                <a:ea typeface="DejaVu Sans"/>
              </a:rPr>
              <a:t>Department of Computer Science and Engineering      </a:t>
            </a:r>
            <a:endParaRPr lang="en-IN" sz="4200" b="0" strike="noStrike" spc="-1">
              <a:latin typeface="Arial"/>
            </a:endParaRPr>
          </a:p>
          <a:p>
            <a:pPr algn="ctr">
              <a:lnSpc>
                <a:spcPct val="90000"/>
              </a:lnSpc>
              <a:spcBef>
                <a:spcPts val="499"/>
              </a:spcBef>
              <a:tabLst>
                <a:tab pos="0" algn="l"/>
              </a:tabLst>
            </a:pPr>
            <a:r>
              <a:rPr lang="en-US" sz="6500" b="0" strike="noStrike" spc="-1">
                <a:solidFill>
                  <a:srgbClr val="FF0000"/>
                </a:solidFill>
                <a:latin typeface="Times New Roman"/>
                <a:ea typeface="DejaVu Sans"/>
              </a:rPr>
              <a:t>Srinivasa Ramanujan Institute of Technology</a:t>
            </a:r>
            <a:endParaRPr lang="en-IN" sz="6500" b="0" strike="noStrike" spc="-1">
              <a:latin typeface="Arial"/>
            </a:endParaRPr>
          </a:p>
          <a:p>
            <a:pPr algn="ctr">
              <a:lnSpc>
                <a:spcPct val="90000"/>
              </a:lnSpc>
              <a:spcBef>
                <a:spcPts val="300"/>
              </a:spcBef>
              <a:tabLst>
                <a:tab pos="0" algn="l"/>
              </a:tabLst>
            </a:pPr>
            <a:r>
              <a:rPr lang="en-US" sz="1800" b="1" strike="noStrike" spc="-1">
                <a:solidFill>
                  <a:srgbClr val="000000"/>
                </a:solidFill>
                <a:latin typeface="Times New Roman"/>
                <a:ea typeface="Times New Roman"/>
              </a:rPr>
              <a:t>(</a:t>
            </a:r>
            <a:r>
              <a:rPr lang="en-US" sz="2000" b="1" strike="noStrike" spc="-1">
                <a:solidFill>
                  <a:srgbClr val="000000"/>
                </a:solidFill>
                <a:latin typeface="Verdana"/>
                <a:ea typeface="Times New Roman"/>
              </a:rPr>
              <a:t>Autonomous)</a:t>
            </a:r>
            <a:endParaRPr lang="en-IN" sz="2000" b="0" strike="noStrike" spc="-1">
              <a:latin typeface="Arial"/>
            </a:endParaRPr>
          </a:p>
          <a:p>
            <a:pPr algn="ctr">
              <a:lnSpc>
                <a:spcPct val="90000"/>
              </a:lnSpc>
              <a:spcBef>
                <a:spcPts val="1001"/>
              </a:spcBef>
              <a:spcAft>
                <a:spcPts val="99"/>
              </a:spcAft>
              <a:tabLst>
                <a:tab pos="0" algn="l"/>
              </a:tabLst>
            </a:pPr>
            <a:r>
              <a:rPr lang="en-US" sz="2500" b="1" strike="noStrike" spc="-1">
                <a:solidFill>
                  <a:srgbClr val="1F4E79"/>
                </a:solidFill>
                <a:latin typeface="Times New Roman"/>
                <a:ea typeface="Times New Roman"/>
              </a:rPr>
              <a:t>2023 - 2024</a:t>
            </a:r>
            <a:endParaRPr lang="en-IN" sz="2500" b="0" strike="noStrike" spc="-1">
              <a:latin typeface="Arial"/>
            </a:endParaRPr>
          </a:p>
          <a:p>
            <a:pPr algn="ctr">
              <a:lnSpc>
                <a:spcPct val="90000"/>
              </a:lnSpc>
              <a:spcBef>
                <a:spcPts val="1001"/>
              </a:spcBef>
              <a:tabLst>
                <a:tab pos="0" algn="l"/>
              </a:tabLst>
            </a:pPr>
            <a:endParaRPr lang="en-IN" sz="2500" b="0" strike="noStrike" spc="-1">
              <a:latin typeface="Arial"/>
            </a:endParaRPr>
          </a:p>
        </p:txBody>
      </p:sp>
      <p:sp>
        <p:nvSpPr>
          <p:cNvPr id="90" name="Subtitle 11"/>
          <p:cNvSpPr/>
          <p:nvPr/>
        </p:nvSpPr>
        <p:spPr>
          <a:xfrm>
            <a:off x="881026" y="1598760"/>
            <a:ext cx="2286016"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880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S. Shabana</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204G1A0595</a:t>
            </a:r>
            <a:endParaRPr lang="en-IN" sz="1200" b="0" strike="noStrike" spc="-1" dirty="0">
              <a:latin typeface="Arial"/>
            </a:endParaRPr>
          </a:p>
        </p:txBody>
      </p:sp>
      <p:sp>
        <p:nvSpPr>
          <p:cNvPr id="91" name="Subtitle 11"/>
          <p:cNvSpPr/>
          <p:nvPr/>
        </p:nvSpPr>
        <p:spPr>
          <a:xfrm>
            <a:off x="6524628" y="1625760"/>
            <a:ext cx="2428892"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805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G. Sai Pranav Reddy</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204G1A0590</a:t>
            </a:r>
            <a:endParaRPr lang="en-IN" sz="1200" b="0" strike="noStrike" spc="-1" dirty="0">
              <a:latin typeface="Arial"/>
            </a:endParaRPr>
          </a:p>
        </p:txBody>
      </p:sp>
      <p:sp>
        <p:nvSpPr>
          <p:cNvPr id="92" name="Subtitle 11"/>
          <p:cNvSpPr/>
          <p:nvPr/>
        </p:nvSpPr>
        <p:spPr>
          <a:xfrm>
            <a:off x="320760" y="1598760"/>
            <a:ext cx="2382120" cy="5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5500"/>
          </a:bodyPr>
          <a:lstStyle/>
          <a:p>
            <a:pPr algn="ctr">
              <a:lnSpc>
                <a:spcPct val="90000"/>
              </a:lnSpc>
              <a:spcBef>
                <a:spcPts val="300"/>
              </a:spcBef>
              <a:tabLst>
                <a:tab pos="0" algn="l"/>
              </a:tabLst>
            </a:pPr>
            <a:endParaRPr lang="en-IN" sz="2600" b="0" strike="noStrike" spc="-1" dirty="0">
              <a:latin typeface="Arial"/>
            </a:endParaRPr>
          </a:p>
          <a:p>
            <a:pPr algn="ctr">
              <a:lnSpc>
                <a:spcPct val="90000"/>
              </a:lnSpc>
              <a:spcBef>
                <a:spcPts val="300"/>
              </a:spcBef>
              <a:tabLst>
                <a:tab pos="0" algn="l"/>
              </a:tabLst>
            </a:pPr>
            <a:endParaRPr lang="en-IN" sz="1200" b="0" strike="noStrike" spc="-1" dirty="0">
              <a:latin typeface="Arial"/>
            </a:endParaRPr>
          </a:p>
        </p:txBody>
      </p:sp>
      <p:sp>
        <p:nvSpPr>
          <p:cNvPr id="93" name="Rectangle: Rounded Corners 16"/>
          <p:cNvSpPr/>
          <p:nvPr/>
        </p:nvSpPr>
        <p:spPr>
          <a:xfrm>
            <a:off x="754920" y="335160"/>
            <a:ext cx="10527480" cy="857160"/>
          </a:xfrm>
          <a:prstGeom prst="roundRect">
            <a:avLst>
              <a:gd name="adj" fmla="val 16667"/>
            </a:avLst>
          </a:prstGeom>
          <a:solidFill>
            <a:srgbClr val="FF6600"/>
          </a:solidFill>
          <a:ln w="0">
            <a:noFill/>
          </a:ln>
          <a:effectLst>
            <a:outerShdw blurRad="57240" dist="19080" dir="5400000" algn="ctr" rotWithShape="0">
              <a:srgbClr val="000000">
                <a:alpha val="63000"/>
              </a:srgbClr>
            </a:outerShdw>
          </a:effectLst>
        </p:spPr>
        <p:style>
          <a:lnRef idx="0">
            <a:schemeClr val="accent6"/>
          </a:lnRef>
          <a:fillRef idx="3">
            <a:schemeClr val="accent6"/>
          </a:fillRef>
          <a:effectRef idx="3">
            <a:schemeClr val="accent6"/>
          </a:effectRef>
          <a:fontRef idx="minor"/>
        </p:style>
        <p:txBody>
          <a:bodyPr lIns="90000" tIns="45000" rIns="90000" bIns="45000" anchor="ctr">
            <a:noAutofit/>
          </a:bodyPr>
          <a:lstStyle/>
          <a:p>
            <a:pPr algn="ctr">
              <a:lnSpc>
                <a:spcPct val="100000"/>
              </a:lnSpc>
            </a:pPr>
            <a:r>
              <a:rPr lang="en-IN" sz="2400" spc="-1" dirty="0" smtClean="0">
                <a:solidFill>
                  <a:srgbClr val="FFFFFF"/>
                </a:solidFill>
                <a:latin typeface="Times New Roman"/>
              </a:rPr>
              <a:t>Decentralized Traceability and Direct Marketing of Agricultural Supply Chain</a:t>
            </a:r>
            <a:endParaRPr lang="en-IN" sz="2400" b="0" strike="noStrike" spc="-1" dirty="0">
              <a:latin typeface="Arial"/>
            </a:endParaRPr>
          </a:p>
        </p:txBody>
      </p:sp>
      <p:sp>
        <p:nvSpPr>
          <p:cNvPr id="94" name="Rectangle 17"/>
          <p:cNvSpPr/>
          <p:nvPr/>
        </p:nvSpPr>
        <p:spPr>
          <a:xfrm>
            <a:off x="2714760" y="1261800"/>
            <a:ext cx="6761520" cy="34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7000"/>
              </a:lnSpc>
              <a:spcBef>
                <a:spcPts val="499"/>
              </a:spcBef>
              <a:spcAft>
                <a:spcPts val="499"/>
              </a:spcAft>
            </a:pPr>
            <a:r>
              <a:rPr lang="en-IN" sz="1600" b="0" i="1" strike="noStrike" spc="-1">
                <a:solidFill>
                  <a:srgbClr val="000000"/>
                </a:solidFill>
                <a:latin typeface="Times New Roman"/>
                <a:ea typeface="Calibri"/>
              </a:rPr>
              <a:t>by</a:t>
            </a:r>
            <a:endParaRPr lang="en-IN" sz="1600" b="0" strike="noStrike" spc="-1">
              <a:latin typeface="Arial"/>
            </a:endParaRPr>
          </a:p>
        </p:txBody>
      </p:sp>
      <p:pic>
        <p:nvPicPr>
          <p:cNvPr id="95" name="Picture 4"/>
          <p:cNvPicPr/>
          <p:nvPr/>
        </p:nvPicPr>
        <p:blipFill>
          <a:blip r:embed="rId2"/>
          <a:stretch/>
        </p:blipFill>
        <p:spPr>
          <a:xfrm>
            <a:off x="5174280" y="3476880"/>
            <a:ext cx="1842840" cy="1684800"/>
          </a:xfrm>
          <a:prstGeom prst="rect">
            <a:avLst/>
          </a:prstGeom>
          <a:ln w="0">
            <a:noFill/>
          </a:ln>
        </p:spPr>
      </p:pic>
      <p:sp>
        <p:nvSpPr>
          <p:cNvPr id="96" name="Subtitle 11"/>
          <p:cNvSpPr/>
          <p:nvPr/>
        </p:nvSpPr>
        <p:spPr>
          <a:xfrm>
            <a:off x="9349920" y="1636560"/>
            <a:ext cx="2016720"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45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C. Sushmitha</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204G1A05A6</a:t>
            </a:r>
            <a:endParaRPr lang="en-IN" sz="1200" b="0" strike="noStrike" spc="-1" dirty="0">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ea typeface="DejaVu Sans"/>
              </a:rPr>
              <a:t>Design and implementation of first objective  </a:t>
            </a:r>
            <a:endParaRPr lang="en-US" sz="2800" b="0" strike="noStrike" spc="-1" dirty="0">
              <a:solidFill>
                <a:srgbClr val="000000"/>
              </a:solidFill>
              <a:latin typeface="Arial"/>
            </a:endParaRPr>
          </a:p>
        </p:txBody>
      </p:sp>
      <p:sp>
        <p:nvSpPr>
          <p:cNvPr id="5" name="TextBox 4"/>
          <p:cNvSpPr txBox="1"/>
          <p:nvPr/>
        </p:nvSpPr>
        <p:spPr>
          <a:xfrm>
            <a:off x="3381356" y="6143644"/>
            <a:ext cx="6072230" cy="369332"/>
          </a:xfrm>
          <a:prstGeom prst="rect">
            <a:avLst/>
          </a:prstGeom>
          <a:noFill/>
        </p:spPr>
        <p:txBody>
          <a:bodyPr wrap="square" rtlCol="0">
            <a:spAutoFit/>
          </a:bodyPr>
          <a:lstStyle/>
          <a:p>
            <a:r>
              <a:rPr lang="en-IN" b="1" dirty="0" smtClean="0"/>
              <a:t> Fig 3</a:t>
            </a:r>
            <a:r>
              <a:rPr lang="en-IN" dirty="0" smtClean="0"/>
              <a:t>. </a:t>
            </a:r>
            <a:r>
              <a:rPr lang="en-IN" dirty="0" smtClean="0"/>
              <a:t>UML diagram </a:t>
            </a:r>
            <a:r>
              <a:rPr lang="en-IN" dirty="0" smtClean="0"/>
              <a:t>(use </a:t>
            </a:r>
            <a:r>
              <a:rPr lang="en-IN" dirty="0" smtClean="0"/>
              <a:t>case diagram)</a:t>
            </a:r>
            <a:endParaRPr lang="en-US" dirty="0"/>
          </a:p>
        </p:txBody>
      </p:sp>
      <p:pic>
        <p:nvPicPr>
          <p:cNvPr id="6" name="Picture 5" descr="Usecasediagram.drawio.png"/>
          <p:cNvPicPr>
            <a:picLocks noChangeAspect="1"/>
          </p:cNvPicPr>
          <p:nvPr/>
        </p:nvPicPr>
        <p:blipFill>
          <a:blip r:embed="rId2"/>
          <a:stretch>
            <a:fillRect/>
          </a:stretch>
        </p:blipFill>
        <p:spPr>
          <a:xfrm>
            <a:off x="3952860" y="1142985"/>
            <a:ext cx="3509625" cy="4786346"/>
          </a:xfrm>
          <a:prstGeom prst="rect">
            <a:avLst/>
          </a:prstGeom>
        </p:spPr>
      </p:pic>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ea typeface="DejaVu Sans"/>
              </a:rPr>
              <a:t>Design and implementation of first objective  </a:t>
            </a:r>
            <a:endParaRPr lang="en-US" sz="2800" b="0" strike="noStrike" spc="-1" dirty="0">
              <a:solidFill>
                <a:srgbClr val="000000"/>
              </a:solidFill>
              <a:latin typeface="Arial"/>
            </a:endParaRPr>
          </a:p>
        </p:txBody>
      </p:sp>
      <p:sp>
        <p:nvSpPr>
          <p:cNvPr id="5" name="TextBox 4"/>
          <p:cNvSpPr txBox="1"/>
          <p:nvPr/>
        </p:nvSpPr>
        <p:spPr>
          <a:xfrm>
            <a:off x="3381356" y="6143644"/>
            <a:ext cx="6072230" cy="369332"/>
          </a:xfrm>
          <a:prstGeom prst="rect">
            <a:avLst/>
          </a:prstGeom>
          <a:noFill/>
        </p:spPr>
        <p:txBody>
          <a:bodyPr wrap="square" rtlCol="0">
            <a:spAutoFit/>
          </a:bodyPr>
          <a:lstStyle/>
          <a:p>
            <a:r>
              <a:rPr lang="en-IN" b="1" dirty="0" smtClean="0"/>
              <a:t> </a:t>
            </a:r>
            <a:r>
              <a:rPr lang="en-IN" b="1" dirty="0" smtClean="0"/>
              <a:t>                    Fig </a:t>
            </a:r>
            <a:r>
              <a:rPr lang="en-IN" b="1" dirty="0" smtClean="0"/>
              <a:t>3</a:t>
            </a:r>
            <a:r>
              <a:rPr lang="en-IN" dirty="0" smtClean="0"/>
              <a:t>. </a:t>
            </a:r>
            <a:r>
              <a:rPr lang="en-IN" dirty="0" smtClean="0"/>
              <a:t>Sequence Diagram</a:t>
            </a:r>
            <a:endParaRPr lang="en-US" dirty="0"/>
          </a:p>
        </p:txBody>
      </p:sp>
      <p:pic>
        <p:nvPicPr>
          <p:cNvPr id="7" name="Picture 6">
            <a:extLst>
              <a:ext uri="{FF2B5EF4-FFF2-40B4-BE49-F238E27FC236}">
                <a16:creationId xmlns="" xmlns:a16="http://schemas.microsoft.com/office/drawing/2014/main" id="{377454CE-7054-F4D4-07D1-72BF01D9A72C}"/>
              </a:ext>
            </a:extLst>
          </p:cNvPr>
          <p:cNvPicPr>
            <a:picLocks noChangeAspect="1"/>
          </p:cNvPicPr>
          <p:nvPr/>
        </p:nvPicPr>
        <p:blipFill>
          <a:blip r:embed="rId2"/>
          <a:stretch>
            <a:fillRect/>
          </a:stretch>
        </p:blipFill>
        <p:spPr>
          <a:xfrm>
            <a:off x="3819524" y="1213166"/>
            <a:ext cx="4552950" cy="4867275"/>
          </a:xfrm>
          <a:prstGeom prst="rect">
            <a:avLst/>
          </a:prstGeom>
        </p:spPr>
      </p:pic>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ea typeface="DejaVu Sans"/>
              </a:rPr>
              <a:t>Design and implementation of first objective  </a:t>
            </a:r>
            <a:endParaRPr lang="en-US" sz="2800" b="0" strike="noStrike" spc="-1" dirty="0">
              <a:solidFill>
                <a:srgbClr val="000000"/>
              </a:solidFill>
              <a:latin typeface="Arial"/>
            </a:endParaRPr>
          </a:p>
        </p:txBody>
      </p:sp>
      <p:sp>
        <p:nvSpPr>
          <p:cNvPr id="5" name="TextBox 4"/>
          <p:cNvSpPr txBox="1"/>
          <p:nvPr/>
        </p:nvSpPr>
        <p:spPr>
          <a:xfrm>
            <a:off x="3381356" y="6072206"/>
            <a:ext cx="6072230" cy="369332"/>
          </a:xfrm>
          <a:prstGeom prst="rect">
            <a:avLst/>
          </a:prstGeom>
          <a:noFill/>
        </p:spPr>
        <p:txBody>
          <a:bodyPr wrap="square" rtlCol="0">
            <a:spAutoFit/>
          </a:bodyPr>
          <a:lstStyle/>
          <a:p>
            <a:r>
              <a:rPr lang="en-IN" b="1" dirty="0" smtClean="0"/>
              <a:t> </a:t>
            </a:r>
            <a:r>
              <a:rPr lang="en-IN" b="1" dirty="0" smtClean="0"/>
              <a:t>                    Fig </a:t>
            </a:r>
            <a:r>
              <a:rPr lang="en-IN" b="1" dirty="0" smtClean="0"/>
              <a:t>3</a:t>
            </a:r>
            <a:r>
              <a:rPr lang="en-IN" dirty="0" smtClean="0"/>
              <a:t>. </a:t>
            </a:r>
            <a:r>
              <a:rPr lang="en-IN" dirty="0" smtClean="0"/>
              <a:t>Collaboration </a:t>
            </a:r>
            <a:r>
              <a:rPr lang="en-IN" dirty="0" smtClean="0"/>
              <a:t> Diagram</a:t>
            </a:r>
            <a:endParaRPr lang="en-US" dirty="0"/>
          </a:p>
        </p:txBody>
      </p:sp>
      <p:pic>
        <p:nvPicPr>
          <p:cNvPr id="6" name="Picture 5">
            <a:extLst>
              <a:ext uri="{FF2B5EF4-FFF2-40B4-BE49-F238E27FC236}">
                <a16:creationId xmlns="" xmlns:a16="http://schemas.microsoft.com/office/drawing/2014/main" id="{13652054-BA67-E20D-059E-B66CF0FED5A6}"/>
              </a:ext>
            </a:extLst>
          </p:cNvPr>
          <p:cNvPicPr>
            <a:picLocks noChangeAspect="1"/>
          </p:cNvPicPr>
          <p:nvPr/>
        </p:nvPicPr>
        <p:blipFill>
          <a:blip r:embed="rId2"/>
          <a:stretch>
            <a:fillRect/>
          </a:stretch>
        </p:blipFill>
        <p:spPr>
          <a:xfrm>
            <a:off x="3452794" y="1000108"/>
            <a:ext cx="5643602" cy="5164184"/>
          </a:xfrm>
          <a:prstGeom prst="rect">
            <a:avLst/>
          </a:prstGeom>
        </p:spPr>
      </p:pic>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lnSpcReduction="10000"/>
          </a:bodyPr>
          <a:lstStyle/>
          <a:p>
            <a:pPr marL="457200" indent="-457200" algn="just">
              <a:lnSpc>
                <a:spcPct val="90000"/>
              </a:lnSpc>
              <a:spcBef>
                <a:spcPts val="1001"/>
              </a:spcBef>
              <a:buClr>
                <a:srgbClr val="000000"/>
              </a:buClr>
              <a:buFont typeface="Wingdings" charset="2"/>
              <a:buChar char=""/>
            </a:pPr>
            <a:r>
              <a:rPr lang="en-US" sz="2800" dirty="0" smtClean="0">
                <a:effectLst/>
                <a:latin typeface="Times New Roman" panose="02020603050405020304" pitchFamily="18" charset="0"/>
                <a:ea typeface="Times New Roman" panose="02020603050405020304" pitchFamily="18" charset="0"/>
              </a:rPr>
              <a:t>To develop a decentralized traceability for agriculture supply chains, break down the functionality into several modules for the different user roles: Buyer, Seller, and Admin. Here are the modules for each role:</a:t>
            </a:r>
            <a:endParaRPr lang="en-IN" sz="2800" dirty="0" smtClean="0">
              <a:effectLst/>
              <a:latin typeface="Times New Roman" panose="02020603050405020304" pitchFamily="18" charset="0"/>
              <a:ea typeface="Times New Roman" panose="02020603050405020304" pitchFamily="18" charset="0"/>
            </a:endParaRPr>
          </a:p>
          <a:p>
            <a:pPr marL="457200" indent="-457200" algn="just">
              <a:lnSpc>
                <a:spcPct val="90000"/>
              </a:lnSpc>
              <a:spcBef>
                <a:spcPts val="1001"/>
              </a:spcBef>
              <a:buClr>
                <a:srgbClr val="000000"/>
              </a:buClr>
            </a:pPr>
            <a:r>
              <a:rPr lang="en-US" sz="2800" b="1" dirty="0" smtClean="0">
                <a:effectLst/>
                <a:latin typeface="Times New Roman" panose="02020603050405020304" pitchFamily="18" charset="0"/>
                <a:ea typeface="Times New Roman" panose="02020603050405020304" pitchFamily="18" charset="0"/>
              </a:rPr>
              <a:t>     </a:t>
            </a:r>
            <a:r>
              <a:rPr lang="en-US" sz="2800" b="1" dirty="0" smtClean="0">
                <a:solidFill>
                  <a:srgbClr val="FF0000"/>
                </a:solidFill>
                <a:effectLst/>
                <a:latin typeface="Times New Roman" panose="02020603050405020304" pitchFamily="18" charset="0"/>
                <a:ea typeface="Times New Roman" panose="02020603050405020304" pitchFamily="18" charset="0"/>
              </a:rPr>
              <a:t>Buyer:</a:t>
            </a:r>
          </a:p>
          <a:p>
            <a:pPr marL="457200" indent="-457200" algn="just">
              <a:lnSpc>
                <a:spcPct val="90000"/>
              </a:lnSpc>
              <a:spcBef>
                <a:spcPts val="1001"/>
              </a:spcBef>
              <a:buClr>
                <a:srgbClr val="000000"/>
              </a:buClr>
            </a:pPr>
            <a:r>
              <a:rPr lang="en-IN" sz="2800" b="1" dirty="0">
                <a:latin typeface="Times New Roman" panose="02020603050405020304" pitchFamily="18" charset="0"/>
                <a:ea typeface="Times New Roman" panose="02020603050405020304" pitchFamily="18" charset="0"/>
              </a:rPr>
              <a:t> </a:t>
            </a:r>
            <a:r>
              <a:rPr lang="en-IN" sz="2800" b="1" dirty="0" smtClean="0">
                <a:latin typeface="Times New Roman" panose="02020603050405020304" pitchFamily="18" charset="0"/>
                <a:ea typeface="Times New Roman" panose="02020603050405020304" pitchFamily="18" charset="0"/>
              </a:rPr>
              <a:t>    </a:t>
            </a:r>
            <a:r>
              <a:rPr lang="en-US" sz="2800" b="1" dirty="0" smtClean="0">
                <a:solidFill>
                  <a:schemeClr val="tx1"/>
                </a:solidFill>
                <a:effectLst/>
                <a:latin typeface="Times New Roman" panose="02020603050405020304" pitchFamily="18" charset="0"/>
                <a:ea typeface="Times New Roman" panose="02020603050405020304" pitchFamily="18" charset="0"/>
              </a:rPr>
              <a:t>Register:</a:t>
            </a:r>
            <a:r>
              <a:rPr lang="en-US" sz="2800" dirty="0" smtClean="0">
                <a:solidFill>
                  <a:schemeClr val="tx1"/>
                </a:solidFill>
                <a:effectLst/>
                <a:latin typeface="Times New Roman" panose="02020603050405020304" pitchFamily="18" charset="0"/>
                <a:ea typeface="Times New Roman" panose="02020603050405020304" pitchFamily="18" charset="0"/>
              </a:rPr>
              <a:t> </a:t>
            </a:r>
            <a:r>
              <a:rPr lang="en-US" sz="2800" dirty="0" smtClean="0">
                <a:effectLst/>
                <a:latin typeface="Times New Roman" panose="02020603050405020304" pitchFamily="18" charset="0"/>
                <a:ea typeface="Times New Roman" panose="02020603050405020304" pitchFamily="18" charset="0"/>
              </a:rPr>
              <a:t>The buyer will register with their details like name, email, password, address, contact, so after that the buyer will login.</a:t>
            </a:r>
            <a:endParaRPr lang="en-IN" sz="2800" dirty="0" smtClean="0">
              <a:effectLst/>
              <a:latin typeface="Times New Roman" panose="02020603050405020304" pitchFamily="18" charset="0"/>
              <a:ea typeface="Times New Roman" panose="02020603050405020304" pitchFamily="18" charset="0"/>
            </a:endParaRPr>
          </a:p>
          <a:p>
            <a:pPr marL="457200" algn="just">
              <a:lnSpc>
                <a:spcPct val="150000"/>
              </a:lnSpc>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After registration the buyer will login with their details.</a:t>
            </a:r>
          </a:p>
          <a:p>
            <a:pPr marL="457200" algn="just">
              <a:tabLst>
                <a:tab pos="457200" algn="l"/>
              </a:tabLst>
            </a:pPr>
            <a:r>
              <a:rPr lang="en-US" sz="2800" b="1" dirty="0" smtClean="0">
                <a:latin typeface="Times New Roman" panose="02020603050405020304" pitchFamily="18" charset="0"/>
                <a:ea typeface="Times New Roman" panose="02020603050405020304" pitchFamily="18" charset="0"/>
              </a:rPr>
              <a:t>View seller’s crop info: </a:t>
            </a:r>
            <a:r>
              <a:rPr lang="en-US" sz="2800" dirty="0" smtClean="0">
                <a:latin typeface="Times New Roman" panose="02020603050405020304" pitchFamily="18" charset="0"/>
                <a:ea typeface="Times New Roman" panose="02020603050405020304" pitchFamily="18" charset="0"/>
              </a:rPr>
              <a:t>Once the sellers will add the details the buyer can view those details here.</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Send Request to Seller: </a:t>
            </a:r>
            <a:r>
              <a:rPr lang="en-US" sz="2800" dirty="0" smtClean="0">
                <a:effectLst/>
                <a:latin typeface="Times New Roman" panose="02020603050405020304" pitchFamily="18" charset="0"/>
                <a:ea typeface="Times New Roman" panose="02020603050405020304" pitchFamily="18" charset="0"/>
              </a:rPr>
              <a:t>If the buyer wants the details of crop then buyer will send request to seller.</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Seller Requests: </a:t>
            </a:r>
            <a:r>
              <a:rPr lang="en-US" sz="2800" dirty="0" smtClean="0">
                <a:effectLst/>
                <a:latin typeface="Times New Roman" panose="02020603050405020304" pitchFamily="18" charset="0"/>
                <a:ea typeface="Times New Roman" panose="02020603050405020304" pitchFamily="18" charset="0"/>
              </a:rPr>
              <a:t>Displays responses from sellers to the buyer's requests.</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US" sz="2800" b="1" dirty="0" smtClean="0">
              <a:latin typeface="Times New Roman" panose="02020603050405020304" pitchFamily="18" charset="0"/>
              <a:ea typeface="Times New Roman" panose="02020603050405020304" pitchFamily="18" charset="0"/>
            </a:endParaRPr>
          </a:p>
          <a:p>
            <a:pPr marL="457200" algn="just">
              <a:lnSpc>
                <a:spcPct val="150000"/>
              </a:lnSpc>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lnSpc>
                <a:spcPct val="150000"/>
              </a:lnSpc>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indent="-457200" algn="just">
              <a:lnSpc>
                <a:spcPct val="90000"/>
              </a:lnSpc>
              <a:spcBef>
                <a:spcPts val="1001"/>
              </a:spcBef>
              <a:buClr>
                <a:srgbClr val="000000"/>
              </a:buClr>
            </a:pPr>
            <a:endParaRPr lang="en-IN" sz="2800" dirty="0" smtClean="0">
              <a:effectLst/>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Make Payment: </a:t>
            </a:r>
            <a:r>
              <a:rPr lang="en-US" sz="2800" dirty="0" smtClean="0">
                <a:effectLst/>
                <a:latin typeface="Times New Roman" panose="02020603050405020304" pitchFamily="18" charset="0"/>
                <a:ea typeface="Times New Roman" panose="02020603050405020304" pitchFamily="18" charset="0"/>
              </a:rPr>
              <a:t>Once the seller accept the request for the crop the buyer has to pay the amount for that crop.</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buyers to logout securely.</a:t>
            </a:r>
          </a:p>
          <a:p>
            <a:pPr marL="457200" algn="just">
              <a:tabLst>
                <a:tab pos="457200" algn="l"/>
              </a:tabLst>
            </a:pPr>
            <a:r>
              <a:rPr lang="en-US" sz="2800" b="1" dirty="0" smtClean="0">
                <a:solidFill>
                  <a:srgbClr val="FF0000"/>
                </a:solidFill>
                <a:effectLst/>
                <a:latin typeface="Times New Roman" panose="02020603050405020304" pitchFamily="18" charset="0"/>
                <a:ea typeface="Times New Roman" panose="02020603050405020304" pitchFamily="18" charset="0"/>
              </a:rPr>
              <a:t>Seller:</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Register:</a:t>
            </a:r>
            <a:r>
              <a:rPr lang="en-US" sz="2800" dirty="0" smtClean="0">
                <a:effectLst/>
                <a:latin typeface="Times New Roman" panose="02020603050405020304" pitchFamily="18" charset="0"/>
                <a:ea typeface="Times New Roman" panose="02020603050405020304" pitchFamily="18" charset="0"/>
              </a:rPr>
              <a:t> The seller will register with their details like name, email, password,   address, contact, so after that the seller will login.</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After registration the seller will login with their details.</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Provide Crop Information: </a:t>
            </a:r>
            <a:r>
              <a:rPr lang="en-US" sz="2800" dirty="0" smtClean="0">
                <a:effectLst/>
                <a:latin typeface="Times New Roman" panose="02020603050405020304" pitchFamily="18" charset="0"/>
                <a:ea typeface="Times New Roman" panose="02020603050405020304" pitchFamily="18" charset="0"/>
              </a:rPr>
              <a:t>The seller will add there crop details like (crop name, crop category, and quantity and quality).</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Buyer Requests: </a:t>
            </a:r>
            <a:r>
              <a:rPr lang="en-US" sz="2800" dirty="0" smtClean="0">
                <a:effectLst/>
                <a:latin typeface="Times New Roman" panose="02020603050405020304" pitchFamily="18" charset="0"/>
                <a:ea typeface="Times New Roman" panose="02020603050405020304" pitchFamily="18" charset="0"/>
              </a:rPr>
              <a:t>When the buyer will send the request for the crop, here the buyer will view and he/she has to accept the request.</a:t>
            </a:r>
          </a:p>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chemeClr val="tx1"/>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Payments: </a:t>
            </a:r>
            <a:r>
              <a:rPr lang="en-US" sz="2800" dirty="0" smtClean="0">
                <a:effectLst/>
                <a:latin typeface="Times New Roman" panose="02020603050405020304" pitchFamily="18" charset="0"/>
                <a:ea typeface="Times New Roman" panose="02020603050405020304" pitchFamily="18" charset="0"/>
              </a:rPr>
              <a:t>Once the buyer will pay the amount for the crops. The seller can view the details of the payment.</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sellers to logout securely.</a:t>
            </a:r>
          </a:p>
          <a:p>
            <a:pPr marL="457200" algn="just">
              <a:tabLst>
                <a:tab pos="457200" algn="l"/>
              </a:tabLst>
            </a:pPr>
            <a:r>
              <a:rPr lang="en-US" sz="2800" b="1" dirty="0" smtClean="0">
                <a:solidFill>
                  <a:srgbClr val="FF0000"/>
                </a:solidFill>
                <a:effectLst/>
                <a:latin typeface="Times New Roman" panose="02020603050405020304" pitchFamily="18" charset="0"/>
                <a:ea typeface="Times New Roman" panose="02020603050405020304" pitchFamily="18" charset="0"/>
              </a:rPr>
              <a:t>Admin:</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The admin will login with default email and password.</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Crop price: </a:t>
            </a:r>
            <a:r>
              <a:rPr lang="en-US" sz="2800" dirty="0" smtClean="0">
                <a:effectLst/>
                <a:latin typeface="Times New Roman" panose="02020603050405020304" pitchFamily="18" charset="0"/>
                <a:ea typeface="Times New Roman" panose="02020603050405020304" pitchFamily="18" charset="0"/>
              </a:rPr>
              <a:t>The admin is the person he/ she will add the crop price for each and every crop details with that crop name, category, minimum cost and quantity.</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the admin to log out securely.</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5" name="Picture 4" descr="Screenshot (65).png"/>
          <p:cNvPicPr>
            <a:picLocks noChangeAspect="1"/>
          </p:cNvPicPr>
          <p:nvPr/>
        </p:nvPicPr>
        <p:blipFill>
          <a:blip r:embed="rId2"/>
          <a:stretch>
            <a:fillRect/>
          </a:stretch>
        </p:blipFill>
        <p:spPr>
          <a:xfrm>
            <a:off x="523836" y="1357298"/>
            <a:ext cx="5643602" cy="3991816"/>
          </a:xfrm>
          <a:prstGeom prst="rect">
            <a:avLst/>
          </a:prstGeom>
        </p:spPr>
      </p:pic>
      <p:pic>
        <p:nvPicPr>
          <p:cNvPr id="6" name="Picture 5" descr="Screenshot (55).png"/>
          <p:cNvPicPr>
            <a:picLocks noChangeAspect="1"/>
          </p:cNvPicPr>
          <p:nvPr/>
        </p:nvPicPr>
        <p:blipFill>
          <a:blip r:embed="rId3"/>
          <a:stretch>
            <a:fillRect/>
          </a:stretch>
        </p:blipFill>
        <p:spPr>
          <a:xfrm>
            <a:off x="6381752" y="1428736"/>
            <a:ext cx="5167349" cy="3929090"/>
          </a:xfrm>
          <a:prstGeom prst="rect">
            <a:avLst/>
          </a:prstGeom>
        </p:spPr>
      </p:pic>
      <p:sp>
        <p:nvSpPr>
          <p:cNvPr id="7" name="TextBox 6"/>
          <p:cNvSpPr txBox="1"/>
          <p:nvPr/>
        </p:nvSpPr>
        <p:spPr>
          <a:xfrm>
            <a:off x="3667108" y="5929330"/>
            <a:ext cx="5857916" cy="369332"/>
          </a:xfrm>
          <a:prstGeom prst="rect">
            <a:avLst/>
          </a:prstGeom>
          <a:noFill/>
        </p:spPr>
        <p:txBody>
          <a:bodyPr wrap="square" rtlCol="0">
            <a:spAutoFit/>
          </a:bodyPr>
          <a:lstStyle/>
          <a:p>
            <a:r>
              <a:rPr lang="en-IN" b="1" dirty="0" smtClean="0"/>
              <a:t>Fig 4</a:t>
            </a:r>
            <a:r>
              <a:rPr lang="en-IN" dirty="0" smtClean="0"/>
              <a:t>. Code and Ouput of the home page</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7" name="Picture 6" descr="Screenshot (71).png"/>
          <p:cNvPicPr>
            <a:picLocks noChangeAspect="1"/>
          </p:cNvPicPr>
          <p:nvPr/>
        </p:nvPicPr>
        <p:blipFill>
          <a:blip r:embed="rId2"/>
          <a:stretch>
            <a:fillRect/>
          </a:stretch>
        </p:blipFill>
        <p:spPr>
          <a:xfrm>
            <a:off x="380960" y="1571612"/>
            <a:ext cx="6072230" cy="4071966"/>
          </a:xfrm>
          <a:prstGeom prst="rect">
            <a:avLst/>
          </a:prstGeom>
        </p:spPr>
      </p:pic>
      <p:pic>
        <p:nvPicPr>
          <p:cNvPr id="8" name="Picture 7" descr="Screenshot (72).png"/>
          <p:cNvPicPr>
            <a:picLocks noChangeAspect="1"/>
          </p:cNvPicPr>
          <p:nvPr/>
        </p:nvPicPr>
        <p:blipFill>
          <a:blip r:embed="rId3"/>
          <a:stretch>
            <a:fillRect/>
          </a:stretch>
        </p:blipFill>
        <p:spPr>
          <a:xfrm>
            <a:off x="7024694" y="1071546"/>
            <a:ext cx="4317988" cy="2428868"/>
          </a:xfrm>
          <a:prstGeom prst="rect">
            <a:avLst/>
          </a:prstGeom>
        </p:spPr>
      </p:pic>
      <p:pic>
        <p:nvPicPr>
          <p:cNvPr id="9" name="Picture 8" descr="Screenshot (73).png"/>
          <p:cNvPicPr>
            <a:picLocks noChangeAspect="1"/>
          </p:cNvPicPr>
          <p:nvPr/>
        </p:nvPicPr>
        <p:blipFill>
          <a:blip r:embed="rId4"/>
          <a:stretch>
            <a:fillRect/>
          </a:stretch>
        </p:blipFill>
        <p:spPr>
          <a:xfrm>
            <a:off x="6953256" y="3571876"/>
            <a:ext cx="4524363" cy="2544954"/>
          </a:xfrm>
          <a:prstGeom prst="rect">
            <a:avLst/>
          </a:prstGeom>
        </p:spPr>
      </p:pic>
      <p:sp>
        <p:nvSpPr>
          <p:cNvPr id="10" name="TextBox 9"/>
          <p:cNvSpPr txBox="1"/>
          <p:nvPr/>
        </p:nvSpPr>
        <p:spPr>
          <a:xfrm>
            <a:off x="4167174" y="6215082"/>
            <a:ext cx="4214842" cy="369332"/>
          </a:xfrm>
          <a:prstGeom prst="rect">
            <a:avLst/>
          </a:prstGeom>
          <a:noFill/>
        </p:spPr>
        <p:txBody>
          <a:bodyPr wrap="square" rtlCol="0">
            <a:spAutoFit/>
          </a:bodyPr>
          <a:lstStyle/>
          <a:p>
            <a:r>
              <a:rPr lang="en-IN" dirty="0" smtClean="0"/>
              <a:t>Fig 5.   </a:t>
            </a:r>
            <a:r>
              <a:rPr lang="en-IN" dirty="0" err="1" smtClean="0"/>
              <a:t>Admin’s</a:t>
            </a:r>
            <a:r>
              <a:rPr lang="en-IN" dirty="0" smtClean="0"/>
              <a:t> login page </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7" name="Picture 6" descr="Screenshot (56).png"/>
          <p:cNvPicPr>
            <a:picLocks noChangeAspect="1"/>
          </p:cNvPicPr>
          <p:nvPr/>
        </p:nvPicPr>
        <p:blipFill>
          <a:blip r:embed="rId2"/>
          <a:stretch>
            <a:fillRect/>
          </a:stretch>
        </p:blipFill>
        <p:spPr>
          <a:xfrm>
            <a:off x="7024694" y="1071546"/>
            <a:ext cx="4000528" cy="2250297"/>
          </a:xfrm>
          <a:prstGeom prst="rect">
            <a:avLst/>
          </a:prstGeom>
        </p:spPr>
      </p:pic>
      <p:pic>
        <p:nvPicPr>
          <p:cNvPr id="10" name="Picture 9" descr="Screenshot (62).png"/>
          <p:cNvPicPr>
            <a:picLocks noChangeAspect="1"/>
          </p:cNvPicPr>
          <p:nvPr/>
        </p:nvPicPr>
        <p:blipFill>
          <a:blip r:embed="rId3"/>
          <a:stretch>
            <a:fillRect/>
          </a:stretch>
        </p:blipFill>
        <p:spPr>
          <a:xfrm>
            <a:off x="7024694" y="3429000"/>
            <a:ext cx="4032237" cy="2268134"/>
          </a:xfrm>
          <a:prstGeom prst="rect">
            <a:avLst/>
          </a:prstGeom>
        </p:spPr>
      </p:pic>
      <p:sp>
        <p:nvSpPr>
          <p:cNvPr id="12" name="TextBox 11"/>
          <p:cNvSpPr txBox="1"/>
          <p:nvPr/>
        </p:nvSpPr>
        <p:spPr>
          <a:xfrm>
            <a:off x="3095604" y="6000768"/>
            <a:ext cx="6572296" cy="369332"/>
          </a:xfrm>
          <a:prstGeom prst="rect">
            <a:avLst/>
          </a:prstGeom>
          <a:noFill/>
        </p:spPr>
        <p:txBody>
          <a:bodyPr wrap="square" rtlCol="0">
            <a:spAutoFit/>
          </a:bodyPr>
          <a:lstStyle/>
          <a:p>
            <a:r>
              <a:rPr lang="en-IN" dirty="0" smtClean="0"/>
              <a:t>Fig 4 . Output pages of the seller registration and login details   </a:t>
            </a:r>
            <a:endParaRPr lang="en-US" dirty="0"/>
          </a:p>
        </p:txBody>
      </p:sp>
      <p:pic>
        <p:nvPicPr>
          <p:cNvPr id="14" name="Picture 13" descr="Screenshot (67).png"/>
          <p:cNvPicPr>
            <a:picLocks noChangeAspect="1"/>
          </p:cNvPicPr>
          <p:nvPr/>
        </p:nvPicPr>
        <p:blipFill>
          <a:blip r:embed="rId4"/>
          <a:stretch>
            <a:fillRect/>
          </a:stretch>
        </p:blipFill>
        <p:spPr>
          <a:xfrm>
            <a:off x="523836" y="1428736"/>
            <a:ext cx="6286544" cy="4214842"/>
          </a:xfrm>
          <a:prstGeom prst="rect">
            <a:avLst/>
          </a:prstGeom>
        </p:spPr>
      </p:pic>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9" name="Picture 8" descr="Screenshot (68).png"/>
          <p:cNvPicPr>
            <a:picLocks noChangeAspect="1"/>
          </p:cNvPicPr>
          <p:nvPr/>
        </p:nvPicPr>
        <p:blipFill>
          <a:blip r:embed="rId2"/>
          <a:stretch>
            <a:fillRect/>
          </a:stretch>
        </p:blipFill>
        <p:spPr>
          <a:xfrm>
            <a:off x="523836" y="1428736"/>
            <a:ext cx="6357982" cy="4286280"/>
          </a:xfrm>
          <a:prstGeom prst="rect">
            <a:avLst/>
          </a:prstGeom>
        </p:spPr>
      </p:pic>
      <p:pic>
        <p:nvPicPr>
          <p:cNvPr id="17" name="Picture 16" descr="Screenshot (74).png"/>
          <p:cNvPicPr>
            <a:picLocks noChangeAspect="1"/>
          </p:cNvPicPr>
          <p:nvPr/>
        </p:nvPicPr>
        <p:blipFill>
          <a:blip r:embed="rId3"/>
          <a:stretch>
            <a:fillRect/>
          </a:stretch>
        </p:blipFill>
        <p:spPr>
          <a:xfrm>
            <a:off x="7524760" y="1142984"/>
            <a:ext cx="3944922" cy="2219019"/>
          </a:xfrm>
          <a:prstGeom prst="rect">
            <a:avLst/>
          </a:prstGeom>
        </p:spPr>
      </p:pic>
      <p:pic>
        <p:nvPicPr>
          <p:cNvPr id="18" name="Picture 17" descr="Screenshot (75).png"/>
          <p:cNvPicPr>
            <a:picLocks noChangeAspect="1"/>
          </p:cNvPicPr>
          <p:nvPr/>
        </p:nvPicPr>
        <p:blipFill>
          <a:blip r:embed="rId4"/>
          <a:stretch>
            <a:fillRect/>
          </a:stretch>
        </p:blipFill>
        <p:spPr>
          <a:xfrm>
            <a:off x="7453322" y="3500438"/>
            <a:ext cx="4063986" cy="2285992"/>
          </a:xfrm>
          <a:prstGeom prst="rect">
            <a:avLst/>
          </a:prstGeom>
        </p:spPr>
      </p:pic>
      <p:sp>
        <p:nvSpPr>
          <p:cNvPr id="19" name="TextBox 18"/>
          <p:cNvSpPr txBox="1"/>
          <p:nvPr/>
        </p:nvSpPr>
        <p:spPr>
          <a:xfrm>
            <a:off x="3738546" y="6072206"/>
            <a:ext cx="5429288" cy="369332"/>
          </a:xfrm>
          <a:prstGeom prst="rect">
            <a:avLst/>
          </a:prstGeom>
          <a:noFill/>
        </p:spPr>
        <p:txBody>
          <a:bodyPr wrap="square" rtlCol="0">
            <a:spAutoFit/>
          </a:bodyPr>
          <a:lstStyle/>
          <a:p>
            <a:r>
              <a:rPr lang="en-IN" dirty="0" smtClean="0"/>
              <a:t>Fig 5.  Buyer registration and login details</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a:solidFill>
                  <a:srgbClr val="FFFFFF"/>
                </a:solidFill>
                <a:latin typeface="Times New Roman"/>
                <a:ea typeface="DejaVu Sans"/>
              </a:rPr>
              <a:t>Contents</a:t>
            </a:r>
            <a:endParaRPr lang="en-US" sz="4400" b="0" strike="noStrike" spc="-1" dirty="0">
              <a:solidFill>
                <a:srgbClr val="000000"/>
              </a:solidFill>
              <a:latin typeface="Arial"/>
            </a:endParaRPr>
          </a:p>
        </p:txBody>
      </p:sp>
      <p:sp>
        <p:nvSpPr>
          <p:cNvPr id="98"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Review-0 Comments</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Abstract</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Problem statement</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Objectives of Project</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Literature survey for first objective </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Objective-1(Design &amp; Implementation</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Literature survey for second objective</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Objective-2 (Design &amp; Implementation)</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Proposed Work -(Methods to be followed for proposed system) </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References</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err="1">
                <a:solidFill>
                  <a:srgbClr val="000000"/>
                </a:solidFill>
                <a:latin typeface="Times New Roman"/>
                <a:ea typeface="DejaVu Sans"/>
              </a:rPr>
              <a:t>GitHub</a:t>
            </a:r>
            <a:r>
              <a:rPr lang="en-US" sz="2400" b="0" strike="noStrike" spc="-1" dirty="0">
                <a:solidFill>
                  <a:srgbClr val="000000"/>
                </a:solidFill>
                <a:latin typeface="Times New Roman"/>
                <a:ea typeface="DejaVu Sans"/>
              </a:rPr>
              <a:t> Link</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smtClean="0">
                <a:solidFill>
                  <a:srgbClr val="000000"/>
                </a:solidFill>
                <a:latin typeface="Times New Roman"/>
                <a:ea typeface="DejaVu Sans"/>
              </a:rPr>
              <a:t>Queries</a:t>
            </a:r>
            <a:endParaRPr lang="en-US" sz="2400" b="0" strike="noStrike" spc="-1" dirty="0" smtClean="0">
              <a:solidFill>
                <a:srgbClr val="000000"/>
              </a:solidFill>
              <a:latin typeface="Arial"/>
            </a:endParaRPr>
          </a:p>
          <a:p>
            <a:pPr algn="just">
              <a:lnSpc>
                <a:spcPct val="90000"/>
              </a:lnSpc>
              <a:spcBef>
                <a:spcPts val="1001"/>
              </a:spcBef>
              <a:tabLst>
                <a:tab pos="0" algn="l"/>
              </a:tabLst>
            </a:pPr>
            <a:endParaRPr lang="en-US" sz="2400" b="0" strike="noStrike" spc="-1" dirty="0">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a:solidFill>
                  <a:schemeClr val="bg1"/>
                </a:solidFill>
                <a:latin typeface="Times New Roman"/>
                <a:ea typeface="DejaVu Sans"/>
              </a:rPr>
              <a:t>Literature survey for second objective </a:t>
            </a:r>
            <a:endParaRPr lang="en-US" sz="4400" b="0" strike="noStrike" spc="-1" dirty="0">
              <a:solidFill>
                <a:schemeClr val="bg1"/>
              </a:solidFill>
              <a:latin typeface="Arial"/>
            </a:endParaRPr>
          </a:p>
        </p:txBody>
      </p:sp>
      <p:sp>
        <p:nvSpPr>
          <p:cNvPr id="110" name="PlaceHolder 2"/>
          <p:cNvSpPr>
            <a:spLocks noGrp="1"/>
          </p:cNvSpPr>
          <p:nvPr>
            <p:ph/>
          </p:nvPr>
        </p:nvSpPr>
        <p:spPr>
          <a:xfrm>
            <a:off x="199440" y="1097280"/>
            <a:ext cx="11778480" cy="5394240"/>
          </a:xfrm>
          <a:prstGeom prst="rect">
            <a:avLst/>
          </a:prstGeom>
          <a:noFill/>
          <a:ln w="0">
            <a:noFill/>
          </a:ln>
        </p:spPr>
        <p:txBody>
          <a:bodyPr lIns="90000" tIns="45000" rIns="90000" bIns="45000" anchor="t">
            <a:normAutofit/>
          </a:bodyPr>
          <a:lstStyle/>
          <a:p>
            <a:pPr marL="0" indent="0" algn="just">
              <a:spcBef>
                <a:spcPts val="1001"/>
              </a:spcBef>
              <a:buClr>
                <a:srgbClr val="000000"/>
              </a:buClr>
              <a:buFont typeface="Wingdings" pitchFamily="2" charset="2"/>
              <a:buChar char="Ø"/>
            </a:pPr>
            <a:r>
              <a:rPr lang="en-US" sz="2800" dirty="0" smtClean="0">
                <a:latin typeface="Times New Roman" pitchFamily="18" charset="0"/>
                <a:cs typeface="Times New Roman" pitchFamily="18" charset="0"/>
              </a:rPr>
              <a:t>Farmers lack of awareness about market prices affects their ability to negotiate effectively with intermediaries and buyers, often leading to lower income for their produce. [3][4]</a:t>
            </a:r>
          </a:p>
          <a:p>
            <a:pPr marL="0" indent="0" algn="just">
              <a:spcBef>
                <a:spcPts val="1001"/>
              </a:spcBef>
              <a:buClr>
                <a:srgbClr val="000000"/>
              </a:buClr>
              <a:buFont typeface="Wingdings" pitchFamily="2" charset="2"/>
              <a:buChar char="Ø"/>
            </a:pPr>
            <a:r>
              <a:rPr lang="en-US" sz="2800" dirty="0" err="1" smtClean="0">
                <a:latin typeface="Times New Roman" pitchFamily="18" charset="0"/>
                <a:cs typeface="Times New Roman" pitchFamily="18" charset="0"/>
              </a:rPr>
              <a:t>Blockchain’s</a:t>
            </a:r>
            <a:r>
              <a:rPr lang="en-US" sz="2800" dirty="0" smtClean="0">
                <a:latin typeface="Times New Roman" pitchFamily="18" charset="0"/>
                <a:cs typeface="Times New Roman" pitchFamily="18" charset="0"/>
              </a:rPr>
              <a:t> transparent and immutable nature can enable farmers to have transparent visibility into transaction history, ensuring fair pricing and reducing the risk of fraud. The agricultural </a:t>
            </a:r>
            <a:r>
              <a:rPr lang="en-US" sz="2800" dirty="0" err="1" smtClean="0">
                <a:latin typeface="Times New Roman" pitchFamily="18" charset="0"/>
                <a:cs typeface="Times New Roman" pitchFamily="18" charset="0"/>
              </a:rPr>
              <a:t>blockchain</a:t>
            </a:r>
            <a:r>
              <a:rPr lang="en-US" sz="2800" dirty="0" smtClean="0">
                <a:latin typeface="Times New Roman" pitchFamily="18" charset="0"/>
                <a:cs typeface="Times New Roman" pitchFamily="18" charset="0"/>
              </a:rPr>
              <a:t> solution can reshape farmer-consumer-intermediary dynamics, transforming the industry. </a:t>
            </a:r>
            <a:r>
              <a:rPr lang="en-IN" sz="2800" dirty="0" smtClean="0">
                <a:latin typeface="Times New Roman" pitchFamily="18" charset="0"/>
                <a:cs typeface="Times New Roman" pitchFamily="18" charset="0"/>
              </a:rPr>
              <a:t>The interface is developed for buyers to access the farmer’s details and process transactions and vice versa.</a:t>
            </a:r>
            <a:r>
              <a:rPr lang="en-US" sz="2800" spc="-1" dirty="0" smtClean="0">
                <a:solidFill>
                  <a:srgbClr val="000000"/>
                </a:solidFill>
                <a:latin typeface="Times New Roman" pitchFamily="18" charset="0"/>
                <a:cs typeface="Times New Roman" pitchFamily="18" charset="0"/>
              </a:rPr>
              <a:t>[2]</a:t>
            </a:r>
            <a:endParaRPr lang="en-US" sz="2800" b="0" strike="noStrike" spc="-1" dirty="0">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p:cNvSpPr>
          <p:nvPr>
            <p:ph/>
          </p:nvPr>
        </p:nvSpPr>
        <p:spPr>
          <a:xfrm>
            <a:off x="199440" y="1025280"/>
            <a:ext cx="11288160" cy="5133960"/>
          </a:xfrm>
          <a:prstGeom prst="rect">
            <a:avLst/>
          </a:prstGeom>
          <a:solidFill>
            <a:srgbClr val="FFFFFF"/>
          </a:solidFill>
          <a:ln w="12600">
            <a:solidFill>
              <a:srgbClr val="FFFFFF"/>
            </a:solidFill>
            <a:miter/>
          </a:ln>
        </p:spPr>
        <p:txBody>
          <a:bodyPr lIns="90000" tIns="45000" rIns="90000" bIns="45000" anchor="t">
            <a:normAutofit/>
          </a:bodyPr>
          <a:lstStyle/>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The proposed system aims to establish a decentralized traceability and direct marketing platform for agricultural supply chains. </a:t>
            </a:r>
          </a:p>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Buyers can easily access the system through registration and login, enabling them to view seller crops, send requests, and make payments seamlessly.</a:t>
            </a:r>
          </a:p>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Sellers, after registering and logging in, can provide crop information, view buyer requests, and track payments received. Additionally, the system empowers the admin to log in, manage fixed payments, and ensure smooth operations. </a:t>
            </a:r>
          </a:p>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This platform incorporates Blockchain technology that enhances transparency, efficiency, and trust within the agriculture supply chain, promoting fair and direct interactions among stakeholders.</a:t>
            </a:r>
            <a:endParaRPr lang="en-US" sz="2800" b="0" strike="noStrike" spc="-1" dirty="0">
              <a:solidFill>
                <a:srgbClr val="000000"/>
              </a:solidFill>
              <a:latin typeface="Arial"/>
            </a:endParaRPr>
          </a:p>
        </p:txBody>
      </p:sp>
      <p:sp>
        <p:nvSpPr>
          <p:cNvPr id="114" name="PlaceHolder 2"/>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a:solidFill>
                  <a:srgbClr val="FFFFFF"/>
                </a:solidFill>
                <a:latin typeface="Times New Roman"/>
                <a:ea typeface="DejaVu Sans"/>
              </a:rPr>
              <a:t>Proposed System</a:t>
            </a:r>
            <a:endParaRPr lang="en-US" sz="4400" b="0" strike="noStrike" spc="-1">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ea typeface="DejaVu Sans"/>
              </a:rPr>
              <a:t> Reference</a:t>
            </a:r>
            <a:r>
              <a:rPr lang="en-US" sz="4400" b="0" strike="noStrike" spc="-1">
                <a:solidFill>
                  <a:srgbClr val="FFFFFF"/>
                </a:solidFill>
                <a:latin typeface="Times New Roman"/>
                <a:ea typeface="DejaVu Sans"/>
              </a:rPr>
              <a:t>s</a:t>
            </a:r>
            <a:endParaRPr lang="en-US" sz="4400" b="0" strike="noStrike" spc="-1">
              <a:solidFill>
                <a:srgbClr val="000000"/>
              </a:solidFill>
              <a:latin typeface="Arial"/>
            </a:endParaRPr>
          </a:p>
        </p:txBody>
      </p:sp>
      <p:sp>
        <p:nvSpPr>
          <p:cNvPr id="116"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pPr algn="just">
              <a:lnSpc>
                <a:spcPct val="100000"/>
              </a:lnSpc>
              <a:spcBef>
                <a:spcPts val="1001"/>
              </a:spcBef>
              <a:buFont typeface="Arial" pitchFamily="34" charset="0"/>
              <a:buChar char="•"/>
              <a:tabLst>
                <a:tab pos="0" algn="l"/>
              </a:tabLst>
            </a:pP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[1]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Shivendra</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Chiranjeevi</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Tipathi</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M.K</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&amp;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Maktedar</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hlinkClick r:id="rId2"/>
              </a:rPr>
              <a:t>“</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hlinkClick r:id="rId2"/>
              </a:rPr>
              <a:t>Blockchain Technology       in Agriculture Product Supply Chain</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rPr>
              <a:t>”.</a:t>
            </a:r>
            <a:endPar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0000"/>
              </a:lnSpc>
              <a:spcBef>
                <a:spcPts val="1001"/>
              </a:spcBef>
              <a:buFont typeface="Arial" pitchFamily="34" charset="0"/>
              <a:buChar char="•"/>
              <a:tabLst>
                <a:tab pos="0" algn="l"/>
              </a:tabLst>
            </a:pP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[2]</a:t>
            </a:r>
            <a:r>
              <a:rPr lang="en-IN" sz="2800" spc="-1" dirty="0" smtClean="0">
                <a:solidFill>
                  <a:srgbClr val="000000"/>
                </a:solidFill>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itchFamily="18" charset="0"/>
              </a:rPr>
              <a:t>K. </a:t>
            </a:r>
            <a:r>
              <a:rPr lang="en-US" sz="2800" dirty="0" err="1" smtClean="0">
                <a:latin typeface="Times New Roman" panose="02020603050405020304" pitchFamily="18" charset="0"/>
                <a:cs typeface="Times New Roman" pitchFamily="18" charset="0"/>
              </a:rPr>
              <a:t>Salah</a:t>
            </a:r>
            <a:r>
              <a:rPr lang="en-US" sz="2800" dirty="0" smtClean="0">
                <a:latin typeface="Times New Roman" panose="02020603050405020304" pitchFamily="18" charset="0"/>
                <a:cs typeface="Times New Roman" pitchFamily="18" charset="0"/>
              </a:rPr>
              <a:t> N. </a:t>
            </a:r>
            <a:r>
              <a:rPr lang="en-US" sz="2800" dirty="0" err="1" smtClean="0">
                <a:latin typeface="Times New Roman" panose="02020603050405020304" pitchFamily="18" charset="0"/>
                <a:cs typeface="Times New Roman" pitchFamily="18" charset="0"/>
              </a:rPr>
              <a:t>Nizamuddin</a:t>
            </a:r>
            <a:r>
              <a:rPr lang="en-US" sz="2800" dirty="0" smtClean="0">
                <a:latin typeface="Times New Roman" panose="02020603050405020304" pitchFamily="18" charset="0"/>
                <a:cs typeface="Times New Roman" pitchFamily="18" charset="0"/>
              </a:rPr>
              <a:t> R. </a:t>
            </a:r>
            <a:r>
              <a:rPr lang="en-US" sz="2800" dirty="0" err="1" smtClean="0">
                <a:latin typeface="Times New Roman" panose="02020603050405020304" pitchFamily="18" charset="0"/>
                <a:cs typeface="Times New Roman" pitchFamily="18" charset="0"/>
              </a:rPr>
              <a:t>Jayaraman</a:t>
            </a:r>
            <a:r>
              <a:rPr lang="en-US" sz="2800" dirty="0" smtClean="0">
                <a:latin typeface="Times New Roman" panose="02020603050405020304" pitchFamily="18" charset="0"/>
                <a:cs typeface="Times New Roman" pitchFamily="18" charset="0"/>
              </a:rPr>
              <a:t> and M. Omar, "</a:t>
            </a:r>
            <a:r>
              <a:rPr lang="en-US" sz="2800" dirty="0" err="1" smtClean="0">
                <a:latin typeface="Times New Roman" panose="02020603050405020304" pitchFamily="18" charset="0"/>
                <a:cs typeface="Times New Roman" pitchFamily="18" charset="0"/>
                <a:hlinkClick r:id="rId3"/>
              </a:rPr>
              <a:t>Blockchain</a:t>
            </a:r>
            <a:r>
              <a:rPr lang="en-US" sz="2800" dirty="0" smtClean="0">
                <a:latin typeface="Times New Roman" panose="02020603050405020304" pitchFamily="18" charset="0"/>
                <a:cs typeface="Times New Roman" pitchFamily="18" charset="0"/>
                <a:hlinkClick r:id="rId3"/>
              </a:rPr>
              <a:t>-based </a:t>
            </a:r>
            <a:r>
              <a:rPr lang="en-US" sz="2800" dirty="0" err="1" smtClean="0">
                <a:latin typeface="Times New Roman" panose="02020603050405020304" pitchFamily="18" charset="0"/>
                <a:cs typeface="Times New Roman" pitchFamily="18" charset="0"/>
                <a:hlinkClick r:id="rId3"/>
              </a:rPr>
              <a:t>soyabean</a:t>
            </a:r>
            <a:r>
              <a:rPr lang="en-US" sz="2800" dirty="0" smtClean="0">
                <a:latin typeface="Times New Roman" panose="02020603050405020304" pitchFamily="18" charset="0"/>
                <a:cs typeface="Times New Roman" pitchFamily="18" charset="0"/>
                <a:hlinkClick r:id="rId3"/>
              </a:rPr>
              <a:t> traceability in agricultural supply chain</a:t>
            </a:r>
            <a:r>
              <a:rPr lang="en-US" sz="2800" dirty="0" smtClean="0">
                <a:latin typeface="Times New Roman" panose="02020603050405020304" pitchFamily="18" charset="0"/>
                <a:cs typeface="Times New Roman" pitchFamily="18" charset="0"/>
              </a:rPr>
              <a:t>" IEEE Access vol. 7 pp. 73295-73305 2019.</a:t>
            </a:r>
            <a:endPar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0000"/>
              </a:lnSpc>
              <a:spcBef>
                <a:spcPts val="1001"/>
              </a:spcBef>
              <a:buFont typeface="Arial" pitchFamily="34" charset="0"/>
              <a:buChar char="•"/>
              <a:tabLst>
                <a:tab pos="0" algn="l"/>
              </a:tabLst>
            </a:pP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[3] </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hlinkClick r:id="rId4"/>
              </a:rPr>
              <a:t>“Agricultural marketing and Agri-Business in India” </a:t>
            </a:r>
            <a:endPar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0000"/>
              </a:lnSpc>
              <a:spcBef>
                <a:spcPts val="1001"/>
              </a:spcBef>
              <a:buFont typeface="Arial" pitchFamily="34" charset="0"/>
              <a:buChar char="•"/>
              <a:tabLst>
                <a:tab pos="0" algn="l"/>
              </a:tabLst>
            </a:pPr>
            <a:r>
              <a:rPr lang="en-US" sz="2800" b="0" strike="noStrike" kern="100" spc="-1" dirty="0" smtClean="0">
                <a:solidFill>
                  <a:srgbClr val="000000"/>
                </a:solidFill>
                <a:latin typeface="Times New Roman" panose="02020603050405020304" pitchFamily="18" charset="0"/>
                <a:cs typeface="Times New Roman" panose="02020603050405020304" pitchFamily="18" charset="0"/>
              </a:rPr>
              <a:t>[4] </a:t>
            </a:r>
            <a:r>
              <a:rPr lang="en-US" sz="2800" kern="100" spc="-1" dirty="0" smtClean="0">
                <a:solidFill>
                  <a:srgbClr val="000000"/>
                </a:solidFill>
                <a:latin typeface="Times New Roman" panose="02020603050405020304" pitchFamily="18" charset="0"/>
                <a:cs typeface="Times New Roman" panose="02020603050405020304" pitchFamily="18" charset="0"/>
                <a:hlinkClick r:id="rId5"/>
              </a:rPr>
              <a:t>“e-National Agriculture Market - approaches for generating awareness</a:t>
            </a:r>
            <a:r>
              <a:rPr lang="en-US" sz="2800" kern="100" spc="-1" dirty="0" smtClean="0">
                <a:solidFill>
                  <a:srgbClr val="000000"/>
                </a:solidFill>
                <a:latin typeface="Times New Roman" panose="02020603050405020304" pitchFamily="18" charset="0"/>
                <a:cs typeface="Times New Roman" panose="02020603050405020304" pitchFamily="18" charset="0"/>
              </a:rPr>
              <a:t>”</a:t>
            </a:r>
            <a:endParaRPr lang="en-US" sz="2800" b="0" strike="noStrike" spc="-1" dirty="0" smtClean="0">
              <a:solidFill>
                <a:srgbClr val="000000"/>
              </a:solidFill>
              <a:latin typeface="Times New Roman" panose="02020603050405020304" pitchFamily="18" charset="0"/>
              <a:cs typeface="Times New Roman" panose="02020603050405020304" pitchFamily="18" charset="0"/>
            </a:endParaRPr>
          </a:p>
          <a:p>
            <a:pPr marL="577800" indent="-577800" algn="just">
              <a:lnSpc>
                <a:spcPct val="90000"/>
              </a:lnSpc>
              <a:spcBef>
                <a:spcPts val="1001"/>
              </a:spcBef>
              <a:buClr>
                <a:srgbClr val="000000"/>
              </a:buClr>
              <a:tabLst>
                <a:tab pos="0" algn="l"/>
              </a:tabLst>
            </a:pPr>
            <a:endParaRPr lang="en-US" sz="2800" b="0" strike="noStrike" spc="-1" dirty="0">
              <a:solidFill>
                <a:srgbClr val="000000"/>
              </a:solidFill>
              <a:latin typeface="Arial"/>
            </a:endParaRPr>
          </a:p>
          <a:p>
            <a:pPr algn="just">
              <a:lnSpc>
                <a:spcPct val="90000"/>
              </a:lnSpc>
              <a:spcBef>
                <a:spcPts val="1001"/>
              </a:spcBef>
              <a:tabLst>
                <a:tab pos="0" algn="l"/>
              </a:tabLst>
            </a:pPr>
            <a:endParaRPr lang="en-US" sz="2800" b="0" strike="noStrike" spc="-1" dirty="0">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ea typeface="DejaVu Sans"/>
              </a:rPr>
              <a:t>Git Hub Dashboards of each student</a:t>
            </a:r>
            <a:endParaRPr lang="en-US" sz="4400" b="0" strike="noStrike" spc="-1">
              <a:solidFill>
                <a:srgbClr val="000000"/>
              </a:solidFill>
              <a:latin typeface="Arial"/>
            </a:endParaRPr>
          </a:p>
        </p:txBody>
      </p:sp>
      <p:pic>
        <p:nvPicPr>
          <p:cNvPr id="5" name="Picture 4" descr="Screenshot (82).png"/>
          <p:cNvPicPr>
            <a:picLocks noChangeAspect="1"/>
          </p:cNvPicPr>
          <p:nvPr/>
        </p:nvPicPr>
        <p:blipFill>
          <a:blip r:embed="rId2"/>
          <a:stretch>
            <a:fillRect/>
          </a:stretch>
        </p:blipFill>
        <p:spPr>
          <a:xfrm>
            <a:off x="1595406" y="1643050"/>
            <a:ext cx="8453454" cy="4755068"/>
          </a:xfrm>
          <a:prstGeom prst="rect">
            <a:avLst/>
          </a:prstGeom>
        </p:spPr>
      </p:pic>
      <p:sp>
        <p:nvSpPr>
          <p:cNvPr id="6" name="TextBox 5"/>
          <p:cNvSpPr txBox="1"/>
          <p:nvPr/>
        </p:nvSpPr>
        <p:spPr>
          <a:xfrm>
            <a:off x="1809720" y="1071546"/>
            <a:ext cx="8143932" cy="369332"/>
          </a:xfrm>
          <a:prstGeom prst="rect">
            <a:avLst/>
          </a:prstGeom>
          <a:noFill/>
        </p:spPr>
        <p:txBody>
          <a:bodyPr wrap="square" rtlCol="0">
            <a:spAutoFit/>
          </a:bodyPr>
          <a:lstStyle/>
          <a:p>
            <a:r>
              <a:rPr lang="en-IN" dirty="0" smtClean="0"/>
              <a:t>  </a:t>
            </a:r>
            <a:r>
              <a:rPr lang="en-IN" dirty="0" err="1" smtClean="0"/>
              <a:t>Github</a:t>
            </a:r>
            <a:r>
              <a:rPr lang="en-IN" dirty="0" smtClean="0"/>
              <a:t> link:       </a:t>
            </a:r>
            <a:r>
              <a:rPr lang="en-IN" dirty="0" smtClean="0">
                <a:hlinkClick r:id="rId3"/>
              </a:rPr>
              <a:t>https://github.com/SRIT-CSE/IOT-RFID.git</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Rectangle 1"/>
          <p:cNvSpPr/>
          <p:nvPr/>
        </p:nvSpPr>
        <p:spPr>
          <a:xfrm>
            <a:off x="2632680" y="2375640"/>
            <a:ext cx="6848640" cy="16549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7000"/>
              </a:lnSpc>
              <a:spcAft>
                <a:spcPts val="799"/>
              </a:spcAft>
            </a:pPr>
            <a:r>
              <a:rPr lang="en-US" sz="9600" b="0" i="1" strike="noStrike" spc="-1">
                <a:solidFill>
                  <a:srgbClr val="FF6600"/>
                </a:solidFill>
                <a:latin typeface="Times New Roman"/>
                <a:ea typeface="Calibri"/>
              </a:rPr>
              <a:t>Any Queries?</a:t>
            </a:r>
            <a:endParaRPr lang="en-IN" sz="9600" b="0" strike="noStrike" spc="-1">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dirty="0" smtClean="0">
                <a:solidFill>
                  <a:srgbClr val="FFFFFF"/>
                </a:solidFill>
                <a:latin typeface="Times New Roman"/>
              </a:rPr>
              <a:t>Review-0 Comments</a:t>
            </a:r>
            <a:endParaRPr lang="en-US" sz="4400" b="0" strike="noStrike" spc="-1" dirty="0">
              <a:solidFill>
                <a:srgbClr val="000000"/>
              </a:solidFill>
              <a:latin typeface="Arial"/>
            </a:endParaRPr>
          </a:p>
        </p:txBody>
      </p:sp>
      <p:sp>
        <p:nvSpPr>
          <p:cNvPr id="9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Autofit/>
          </a:bodyPr>
          <a:lstStyle/>
          <a:p>
            <a:pPr marL="462240" indent="-462240" algn="just">
              <a:lnSpc>
                <a:spcPct val="90000"/>
              </a:lnSpc>
              <a:spcBef>
                <a:spcPts val="1001"/>
              </a:spcBef>
              <a:buSzPct val="100058"/>
              <a:buBlip>
                <a:blip r:embed="rId2"/>
              </a:buBlip>
            </a:pPr>
            <a:r>
              <a:rPr lang="en-IN" sz="2800" b="0" strike="noStrike" spc="-1" dirty="0" smtClean="0">
                <a:solidFill>
                  <a:srgbClr val="000000"/>
                </a:solidFill>
                <a:latin typeface="Times New Roman" pitchFamily="18" charset="0"/>
                <a:cs typeface="Times New Roman" pitchFamily="18" charset="0"/>
              </a:rPr>
              <a:t>Abstract not clear</a:t>
            </a:r>
          </a:p>
          <a:p>
            <a:pPr marL="462240" indent="-462240" algn="just">
              <a:lnSpc>
                <a:spcPct val="90000"/>
              </a:lnSpc>
              <a:spcBef>
                <a:spcPts val="1001"/>
              </a:spcBef>
              <a:buSzPct val="100058"/>
              <a:buBlip>
                <a:blip r:embed="rId2"/>
              </a:buBlip>
            </a:pPr>
            <a:r>
              <a:rPr lang="en-IN" sz="2800" spc="-1" dirty="0" smtClean="0">
                <a:solidFill>
                  <a:srgbClr val="000000"/>
                </a:solidFill>
                <a:latin typeface="Times New Roman" pitchFamily="18" charset="0"/>
                <a:cs typeface="Times New Roman" pitchFamily="18" charset="0"/>
              </a:rPr>
              <a:t>Should idea </a:t>
            </a:r>
            <a:r>
              <a:rPr lang="en-IN" sz="2800" spc="-1" dirty="0">
                <a:solidFill>
                  <a:srgbClr val="000000"/>
                </a:solidFill>
                <a:latin typeface="Times New Roman" pitchFamily="18" charset="0"/>
                <a:cs typeface="Times New Roman" pitchFamily="18" charset="0"/>
              </a:rPr>
              <a:t>B</a:t>
            </a:r>
            <a:r>
              <a:rPr lang="en-IN" sz="2800" spc="-1" dirty="0" smtClean="0">
                <a:solidFill>
                  <a:srgbClr val="000000"/>
                </a:solidFill>
                <a:latin typeface="Times New Roman" pitchFamily="18" charset="0"/>
                <a:cs typeface="Times New Roman" pitchFamily="18" charset="0"/>
              </a:rPr>
              <a:t>lockchain</a:t>
            </a:r>
          </a:p>
          <a:p>
            <a:pPr marL="462240" indent="-462240" algn="just">
              <a:lnSpc>
                <a:spcPct val="90000"/>
              </a:lnSpc>
              <a:spcBef>
                <a:spcPts val="1001"/>
              </a:spcBef>
              <a:buSzPct val="100058"/>
              <a:buBlip>
                <a:blip r:embed="rId2"/>
              </a:buBlip>
            </a:pPr>
            <a:r>
              <a:rPr lang="en-IN" sz="2800" b="0" strike="noStrike" spc="-1" dirty="0" smtClean="0">
                <a:solidFill>
                  <a:srgbClr val="000000"/>
                </a:solidFill>
                <a:latin typeface="Times New Roman" pitchFamily="18" charset="0"/>
                <a:cs typeface="Times New Roman" pitchFamily="18" charset="0"/>
              </a:rPr>
              <a:t>Check and verify proposed system</a:t>
            </a:r>
          </a:p>
          <a:p>
            <a:pPr marL="462240" indent="-462240" algn="just">
              <a:lnSpc>
                <a:spcPct val="90000"/>
              </a:lnSpc>
              <a:spcBef>
                <a:spcPts val="1001"/>
              </a:spcBef>
              <a:buSzPct val="100058"/>
              <a:buBlip>
                <a:blip r:embed="rId2"/>
              </a:buBlip>
            </a:pPr>
            <a:r>
              <a:rPr lang="en-IN" sz="2800" spc="-1" dirty="0" smtClean="0">
                <a:solidFill>
                  <a:srgbClr val="000000"/>
                </a:solidFill>
                <a:latin typeface="Times New Roman" pitchFamily="18" charset="0"/>
                <a:cs typeface="Times New Roman" pitchFamily="18" charset="0"/>
              </a:rPr>
              <a:t>Objective should be clear</a:t>
            </a:r>
            <a:endParaRPr lang="en-US" sz="2800" b="0" strike="noStrike" spc="-1" dirty="0" smtClean="0">
              <a:solidFill>
                <a:srgbClr val="000000"/>
              </a:solidFill>
              <a:latin typeface="Times New Roman" pitchFamily="18" charset="0"/>
              <a:cs typeface="Times New Roman" pitchFamily="18" charset="0"/>
            </a:endParaRPr>
          </a:p>
          <a:p>
            <a:pPr algn="just">
              <a:lnSpc>
                <a:spcPct val="90000"/>
              </a:lnSpc>
              <a:spcBef>
                <a:spcPts val="1001"/>
              </a:spcBef>
              <a:tabLst>
                <a:tab pos="0" algn="l"/>
              </a:tabLst>
            </a:pPr>
            <a:endParaRPr lang="en-US" sz="28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ctr">
              <a:lnSpc>
                <a:spcPct val="90000"/>
              </a:lnSpc>
              <a:spcBef>
                <a:spcPts val="1001"/>
              </a:spcBef>
            </a:pPr>
            <a:r>
              <a:rPr lang="en-US" sz="4400" b="0" strike="noStrike" spc="-1" dirty="0">
                <a:solidFill>
                  <a:schemeClr val="bg1"/>
                </a:solidFill>
                <a:latin typeface="Times New Roman"/>
                <a:ea typeface="DejaVu Sans"/>
              </a:rPr>
              <a:t>Abstract</a:t>
            </a:r>
            <a:endParaRPr lang="en-US" sz="4400" b="0" strike="noStrike" spc="-1" dirty="0">
              <a:solidFill>
                <a:schemeClr val="bg1"/>
              </a:solidFill>
              <a:latin typeface="Arial"/>
            </a:endParaRPr>
          </a:p>
        </p:txBody>
      </p:sp>
      <p:sp>
        <p:nvSpPr>
          <p:cNvPr id="100"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pPr marL="228600" indent="-228600" algn="just">
              <a:lnSpc>
                <a:spcPct val="90000"/>
              </a:lnSpc>
              <a:spcBef>
                <a:spcPts val="1001"/>
              </a:spcBef>
              <a:buClr>
                <a:srgbClr val="000000"/>
              </a:buClr>
            </a:pPr>
            <a:r>
              <a:rPr lang="en-US" sz="2600" dirty="0" smtClean="0">
                <a:latin typeface="Times New Roman" pitchFamily="18" charset="0"/>
                <a:cs typeface="Times New Roman" pitchFamily="18" charset="0"/>
              </a:rPr>
              <a:t>		The agriculture sector is facing the major challenges because of the absence of direct supply chain between farmers and buyers. This will lead to vulnerabilities, reduce the farmers income and compromises product quality. To address these issues, we are developing a web portal which facilitates the visibility of farmers profiles making their details accessible to the wide range of buyers. This approach lets buyers to connect with farmers through the portal, allowing them to negotiate and quickly update price agreements</a:t>
            </a:r>
            <a:r>
              <a:rPr lang="en-US" sz="2600" dirty="0" smtClean="0"/>
              <a:t>.</a:t>
            </a:r>
          </a:p>
          <a:p>
            <a:pPr marL="228600" indent="-228600" algn="just">
              <a:lnSpc>
                <a:spcPct val="90000"/>
              </a:lnSpc>
              <a:spcBef>
                <a:spcPts val="1001"/>
              </a:spcBef>
              <a:buClr>
                <a:srgbClr val="000000"/>
              </a:buClr>
            </a:pPr>
            <a:r>
              <a:rPr lang="en-US" sz="2600" dirty="0" smtClean="0">
                <a:latin typeface="Times New Roman" pitchFamily="18" charset="0"/>
                <a:cs typeface="Times New Roman" pitchFamily="18" charset="0"/>
              </a:rPr>
              <a:t>		To enhance transparency and security, our system incorporates Blockchain technology to record and securely store all transactions. Our innovative web portal strives to bridge the gap between farmers and buyers promoting transparency and trust in agriculture transactions. This approach has the potential to benefit both farmers and consumers while promoting sustainable practices within the agricultural sector.</a:t>
            </a:r>
          </a:p>
          <a:p>
            <a:pPr algn="just">
              <a:spcBef>
                <a:spcPts val="1001"/>
              </a:spcBef>
              <a:buNone/>
            </a:pPr>
            <a:r>
              <a:rPr lang="en-US" sz="2600" dirty="0" smtClean="0">
                <a:latin typeface="Times New Roman" pitchFamily="18" charset="0"/>
                <a:cs typeface="Times New Roman" pitchFamily="18" charset="0"/>
              </a:rPr>
              <a:t> </a:t>
            </a:r>
            <a:r>
              <a:rPr lang="en-US" sz="2600" b="1" dirty="0" smtClean="0">
                <a:latin typeface="Times New Roman" panose="02020603050405020304" pitchFamily="18" charset="0"/>
                <a:cs typeface="Times New Roman" panose="02020603050405020304" pitchFamily="18" charset="0"/>
              </a:rPr>
              <a:t>Keywords</a:t>
            </a:r>
            <a:r>
              <a:rPr lang="en-US" sz="2600" dirty="0" smtClean="0">
                <a:latin typeface="Times New Roman" panose="02020603050405020304" pitchFamily="18" charset="0"/>
                <a:cs typeface="Times New Roman" panose="02020603050405020304" pitchFamily="18" charset="0"/>
              </a:rPr>
              <a:t>: Agriculture supply chain, Direct marketing, Blockchain, Traceability</a:t>
            </a:r>
            <a:endParaRPr lang="en-US" sz="26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a:solidFill>
                  <a:srgbClr val="FFFFFF"/>
                </a:solidFill>
                <a:latin typeface="Times New Roman"/>
                <a:ea typeface="DejaVu Sans"/>
              </a:rPr>
              <a:t>Problem Statement</a:t>
            </a:r>
            <a:endParaRPr lang="en-US" sz="4400" b="0" strike="noStrike" spc="-1" dirty="0">
              <a:solidFill>
                <a:srgbClr val="000000"/>
              </a:solidFill>
              <a:latin typeface="Arial"/>
            </a:endParaRPr>
          </a:p>
        </p:txBody>
      </p:sp>
      <p:sp>
        <p:nvSpPr>
          <p:cNvPr id="102" name="PlaceHolder 2"/>
          <p:cNvSpPr>
            <a:spLocks noGrp="1"/>
          </p:cNvSpPr>
          <p:nvPr>
            <p:ph/>
          </p:nvPr>
        </p:nvSpPr>
        <p:spPr>
          <a:xfrm>
            <a:off x="199440" y="1097280"/>
            <a:ext cx="11459160" cy="5074920"/>
          </a:xfrm>
          <a:prstGeom prst="rect">
            <a:avLst/>
          </a:prstGeom>
          <a:noFill/>
          <a:ln w="0">
            <a:noFill/>
          </a:ln>
        </p:spPr>
        <p:txBody>
          <a:bodyPr lIns="90000" tIns="45000" rIns="90000" bIns="45000" anchor="t">
            <a:normAutofit/>
          </a:bodyPr>
          <a:lstStyle/>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Farmers struggle to find reliable buyers for their crops, and buyers face challenges in sourcing quality products at fair prices.</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The farmers get less price than the minimum selling price in the market because of many intermediaries present in the current supply chain.</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There is no clear and reliable record about the crop, origin, quality, and the final price.</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There is no direct communication and negotiation between the farmer and the buyer.</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Lack of transparency in transactions makes it difficult for the farmer and the buyer to trust each other leading to disputes</a:t>
            </a:r>
            <a:r>
              <a:rPr lang="en-US" sz="2800" dirty="0" smtClean="0"/>
              <a:t>.</a:t>
            </a:r>
            <a:endParaRPr lang="en-US" sz="2800" b="0" strike="noStrike" spc="-1" dirty="0" smtClean="0">
              <a:solidFill>
                <a:srgbClr val="000000"/>
              </a:solidFill>
              <a:latin typeface="Times New Roman" pitchFamily="18" charset="0"/>
              <a:cs typeface="Times New Roman" pitchFamily="18" charset="0"/>
            </a:endParaRPr>
          </a:p>
          <a:p>
            <a:pPr algn="just">
              <a:lnSpc>
                <a:spcPct val="120000"/>
              </a:lnSpc>
              <a:spcBef>
                <a:spcPts val="1001"/>
              </a:spcBef>
            </a:pPr>
            <a:endParaRPr lang="en-US" sz="28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a:solidFill>
                  <a:srgbClr val="FFFFFF"/>
                </a:solidFill>
                <a:latin typeface="Times New Roman"/>
                <a:ea typeface="DejaVu Sans"/>
              </a:rPr>
              <a:t>Objectives of Project</a:t>
            </a:r>
            <a:endParaRPr lang="en-US" sz="4400" b="0" strike="noStrike" spc="-1" dirty="0">
              <a:solidFill>
                <a:srgbClr val="000000"/>
              </a:solidFill>
              <a:latin typeface="Arial"/>
            </a:endParaRPr>
          </a:p>
        </p:txBody>
      </p:sp>
      <p:sp>
        <p:nvSpPr>
          <p:cNvPr id="104" name="PlaceHolder 2"/>
          <p:cNvSpPr>
            <a:spLocks noGrp="1"/>
          </p:cNvSpPr>
          <p:nvPr>
            <p:ph/>
          </p:nvPr>
        </p:nvSpPr>
        <p:spPr>
          <a:xfrm>
            <a:off x="199440" y="1133280"/>
            <a:ext cx="11778480" cy="5394240"/>
          </a:xfrm>
          <a:prstGeom prst="rect">
            <a:avLst/>
          </a:prstGeom>
          <a:noFill/>
          <a:ln w="0">
            <a:noFill/>
          </a:ln>
        </p:spPr>
        <p:txBody>
          <a:bodyPr lIns="90000" tIns="45000" rIns="90000" bIns="45000" anchor="t">
            <a:normAutofit/>
          </a:bodyPr>
          <a:lstStyle/>
          <a:p>
            <a:pPr algn="just">
              <a:spcBef>
                <a:spcPts val="1001"/>
              </a:spcBef>
              <a:buFont typeface="Arial" pitchFamily="34" charset="0"/>
              <a:buChar char="•"/>
              <a:tabLst>
                <a:tab pos="0" algn="l"/>
              </a:tabLst>
            </a:pPr>
            <a:r>
              <a:rPr lang="en-IN" sz="2800" dirty="0" smtClean="0">
                <a:latin typeface="Times New Roman" pitchFamily="18" charset="0"/>
                <a:cs typeface="Times New Roman" pitchFamily="18" charset="0"/>
              </a:rPr>
              <a:t> To design a web portal that facilitates farmers to sell their products in a direct and transparent manner.</a:t>
            </a:r>
            <a:endParaRPr lang="en-US" sz="2800" dirty="0" smtClean="0">
              <a:latin typeface="Times New Roman" pitchFamily="18" charset="0"/>
              <a:cs typeface="Times New Roman" pitchFamily="18" charset="0"/>
            </a:endParaRPr>
          </a:p>
          <a:p>
            <a:pPr algn="just">
              <a:spcBef>
                <a:spcPts val="1001"/>
              </a:spcBef>
              <a:buFont typeface="Arial" pitchFamily="34" charset="0"/>
              <a:buChar char="•"/>
              <a:tabLst>
                <a:tab pos="0" algn="l"/>
              </a:tabLst>
            </a:pPr>
            <a:r>
              <a:rPr lang="en-US" sz="2800" dirty="0" smtClean="0">
                <a:latin typeface="Times New Roman" pitchFamily="18" charset="0"/>
                <a:cs typeface="Times New Roman" pitchFamily="18" charset="0"/>
              </a:rPr>
              <a:t> To bridge the gap between farmers and buyers, promoting transparency, traceability, and trust in agricultural transactions by providing a digital platform for them to connect which helps farmers to get better pricing for their crops.</a:t>
            </a:r>
          </a:p>
          <a:p>
            <a:pPr algn="just">
              <a:spcBef>
                <a:spcPts val="1001"/>
              </a:spcBef>
              <a:tabLst>
                <a:tab pos="0" algn="l"/>
              </a:tabLst>
            </a:pPr>
            <a:endParaRPr lang="en-US" sz="2800" dirty="0" smtClean="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a:solidFill>
                  <a:schemeClr val="bg1"/>
                </a:solidFill>
                <a:latin typeface="Times New Roman"/>
                <a:ea typeface="DejaVu Sans"/>
              </a:rPr>
              <a:t>Literature survey for first objective </a:t>
            </a:r>
            <a:endParaRPr lang="en-US" sz="4400" b="0" strike="noStrike" spc="-1" dirty="0">
              <a:solidFill>
                <a:schemeClr val="bg1"/>
              </a:solidFill>
              <a:latin typeface="Arial"/>
            </a:endParaRPr>
          </a:p>
        </p:txBody>
      </p:sp>
      <p:sp>
        <p:nvSpPr>
          <p:cNvPr id="106" name="PlaceHolder 2"/>
          <p:cNvSpPr>
            <a:spLocks noGrp="1"/>
          </p:cNvSpPr>
          <p:nvPr>
            <p:ph/>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graphicFrame>
        <p:nvGraphicFramePr>
          <p:cNvPr id="5" name="Table 4"/>
          <p:cNvGraphicFramePr>
            <a:graphicFrameLocks noGrp="1"/>
          </p:cNvGraphicFramePr>
          <p:nvPr/>
        </p:nvGraphicFramePr>
        <p:xfrm>
          <a:off x="1023902" y="1571612"/>
          <a:ext cx="10215634" cy="4428583"/>
        </p:xfrm>
        <a:graphic>
          <a:graphicData uri="http://schemas.openxmlformats.org/drawingml/2006/table">
            <a:tbl>
              <a:tblPr firstRow="1" bandRow="1">
                <a:tableStyleId>{5C22544A-7EE6-4342-B048-85BDC9FD1C3A}</a:tableStyleId>
              </a:tblPr>
              <a:tblGrid>
                <a:gridCol w="785818"/>
                <a:gridCol w="1853222"/>
                <a:gridCol w="1932992"/>
                <a:gridCol w="2000264"/>
                <a:gridCol w="3643338"/>
              </a:tblGrid>
              <a:tr h="618963">
                <a:tc>
                  <a:txBody>
                    <a:bodyPr/>
                    <a:lstStyle/>
                    <a:p>
                      <a:r>
                        <a:rPr lang="en-IN" dirty="0" smtClean="0"/>
                        <a:t>S.NO</a:t>
                      </a:r>
                      <a:endParaRPr lang="en-US" dirty="0"/>
                    </a:p>
                  </a:txBody>
                  <a:tcPr/>
                </a:tc>
                <a:tc>
                  <a:txBody>
                    <a:bodyPr/>
                    <a:lstStyle/>
                    <a:p>
                      <a:r>
                        <a:rPr lang="en-IN" dirty="0" smtClean="0"/>
                        <a:t>      YEAR</a:t>
                      </a:r>
                      <a:endParaRPr lang="en-US" dirty="0"/>
                    </a:p>
                  </a:txBody>
                  <a:tcPr/>
                </a:tc>
                <a:tc>
                  <a:txBody>
                    <a:bodyPr/>
                    <a:lstStyle/>
                    <a:p>
                      <a:r>
                        <a:rPr lang="en-IN" dirty="0" smtClean="0"/>
                        <a:t>     AUTHORS</a:t>
                      </a:r>
                      <a:endParaRPr lang="en-US" dirty="0"/>
                    </a:p>
                  </a:txBody>
                  <a:tcPr/>
                </a:tc>
                <a:tc>
                  <a:txBody>
                    <a:bodyPr/>
                    <a:lstStyle/>
                    <a:p>
                      <a:r>
                        <a:rPr lang="en-IN" dirty="0" smtClean="0"/>
                        <a:t>       TITLE</a:t>
                      </a:r>
                      <a:endParaRPr lang="en-US" dirty="0"/>
                    </a:p>
                  </a:txBody>
                  <a:tcPr/>
                </a:tc>
                <a:tc>
                  <a:txBody>
                    <a:bodyPr/>
                    <a:lstStyle/>
                    <a:p>
                      <a:r>
                        <a:rPr lang="en-IN" dirty="0" smtClean="0"/>
                        <a:t>    OUT COMES</a:t>
                      </a:r>
                      <a:endParaRPr lang="en-US" dirty="0"/>
                    </a:p>
                  </a:txBody>
                  <a:tcPr/>
                </a:tc>
              </a:tr>
              <a:tr h="1797940">
                <a:tc>
                  <a:txBody>
                    <a:bodyPr/>
                    <a:lstStyle/>
                    <a:p>
                      <a:r>
                        <a:rPr lang="en-IN" dirty="0" smtClean="0"/>
                        <a:t>1</a:t>
                      </a:r>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b="0" kern="1200" dirty="0" smtClean="0">
                          <a:solidFill>
                            <a:schemeClr val="tx1"/>
                          </a:solidFill>
                          <a:effectLst/>
                          <a:latin typeface="Times New Roman" panose="02020603050405020304" pitchFamily="18" charset="0"/>
                          <a:ea typeface="+mn-ea"/>
                          <a:cs typeface="Times New Roman" panose="02020603050405020304" pitchFamily="18" charset="0"/>
                        </a:rPr>
                        <a:t>International journal, 2018</a:t>
                      </a: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Shivendra</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Chiranjeevi</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Tipathi</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 M.K</a:t>
                      </a:r>
                      <a:r>
                        <a:rPr lang="en-US" sz="1800" kern="100" dirty="0" smtClean="0">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&amp; </a:t>
                      </a: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Maktedar</a:t>
                      </a:r>
                      <a:endParaRPr lang="en-US" sz="1800" b="0" kern="1200" dirty="0" smtClean="0">
                        <a:solidFill>
                          <a:schemeClr val="bg1"/>
                        </a:solidFill>
                        <a:effectLst/>
                        <a:latin typeface="Times New Roman" panose="02020603050405020304" pitchFamily="18" charset="0"/>
                        <a:ea typeface="+mn-ea"/>
                        <a:cs typeface="Times New Roman" panose="02020603050405020304" pitchFamily="18" charset="0"/>
                      </a:endParaRP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b="0" u="sng" kern="1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hlinkClick r:id="rId3">
                            <a:extLst>
                              <a:ext uri="{A12FA001-AC4F-418D-AE19-62706E023703}">
                                <ahyp:hlinkClr xmlns:lc="http://schemas.openxmlformats.org/drawingml/2006/lockedCanvas" xmlns:ahyp="http://schemas.microsoft.com/office/drawing/2018/hyperlinkcolor" xmlns="" val="tx"/>
                              </a:ext>
                            </a:extLst>
                          </a:hlinkClick>
                        </a:rPr>
                        <a:t>Agricultural marketing and Agri-Business in India</a:t>
                      </a:r>
                      <a:endParaRPr lang="en-US" sz="1800" b="0" u="sng" kern="1200" dirty="0" smtClean="0">
                        <a:solidFill>
                          <a:schemeClr val="bg1"/>
                        </a:solidFill>
                        <a:effectLst/>
                        <a:latin typeface="Times New Roman" panose="02020603050405020304" pitchFamily="18" charset="0"/>
                        <a:ea typeface="+mn-ea"/>
                        <a:cs typeface="Times New Roman" panose="02020603050405020304" pitchFamily="18" charset="0"/>
                      </a:endParaRPr>
                    </a:p>
                    <a:p>
                      <a:endParaRPr lang="en-US" dirty="0"/>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It utilizes </a:t>
                      </a:r>
                      <a:r>
                        <a:rPr lang="en-US" sz="1800" b="0" i="0" kern="1200" dirty="0" err="1" smtClean="0">
                          <a:solidFill>
                            <a:schemeClr val="dk1"/>
                          </a:solidFill>
                          <a:effectLst/>
                          <a:latin typeface="Times New Roman" panose="02020603050405020304" pitchFamily="18" charset="0"/>
                          <a:ea typeface="+mn-ea"/>
                          <a:cs typeface="Times New Roman" panose="02020603050405020304" pitchFamily="18" charset="0"/>
                        </a:rPr>
                        <a:t>blockchain</a:t>
                      </a:r>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 to streamline supply chain operations, reduce fraud, and ensure the authenticity of agricultural products, ultimately benefiting farmers and consumers while fostering trust in the industry.</a:t>
                      </a:r>
                      <a:endParaRPr lang="en-US" dirty="0"/>
                    </a:p>
                  </a:txBody>
                  <a:tcPr/>
                </a:tc>
              </a:tr>
              <a:tr h="1797940">
                <a:tc>
                  <a:txBody>
                    <a:bodyPr/>
                    <a:lstStyle/>
                    <a:p>
                      <a:r>
                        <a:rPr lang="en-IN" dirty="0" smtClean="0"/>
                        <a:t>2</a:t>
                      </a:r>
                      <a:endParaRPr lang="en-US" dirty="0"/>
                    </a:p>
                  </a:txBody>
                  <a:tcPr/>
                </a:tc>
                <a:tc>
                  <a:txBody>
                    <a:bodyPr/>
                    <a:lstStyle/>
                    <a:p>
                      <a:r>
                        <a:rPr lang="en-IN" dirty="0" err="1" smtClean="0">
                          <a:latin typeface="Times New Roman" pitchFamily="18" charset="0"/>
                          <a:cs typeface="Times New Roman" pitchFamily="18" charset="0"/>
                        </a:rPr>
                        <a:t>Journal,April</a:t>
                      </a:r>
                      <a:r>
                        <a:rPr lang="en-IN" baseline="0" dirty="0" smtClean="0">
                          <a:latin typeface="Times New Roman" pitchFamily="18" charset="0"/>
                          <a:cs typeface="Times New Roman" pitchFamily="18" charset="0"/>
                        </a:rPr>
                        <a:t> 2016</a:t>
                      </a:r>
                      <a:endParaRPr lang="en-US" dirty="0">
                        <a:latin typeface="Times New Roman" pitchFamily="18" charset="0"/>
                        <a:cs typeface="Times New Roman" pitchFamily="18" charset="0"/>
                      </a:endParaRPr>
                    </a:p>
                  </a:txBody>
                  <a:tcPr/>
                </a:tc>
                <a:tc>
                  <a:txBody>
                    <a:bodyPr/>
                    <a:lstStyle/>
                    <a:p>
                      <a:pPr marL="0" marR="0" indent="0" algn="just" defTabSz="914400" eaLnBrk="1" fontAlgn="auto" latinLnBrk="0" hangingPunct="1">
                        <a:lnSpc>
                          <a:spcPct val="100000"/>
                        </a:lnSpc>
                        <a:spcBef>
                          <a:spcPts val="0"/>
                        </a:spcBef>
                        <a:spcAft>
                          <a:spcPts val="0"/>
                        </a:spcAft>
                        <a:buClrTx/>
                        <a:buSzTx/>
                        <a:buFontTx/>
                        <a:buNone/>
                        <a:tabLst/>
                        <a:defRPr/>
                      </a:pPr>
                      <a:r>
                        <a:rPr lang="en-US" sz="1800" dirty="0" smtClean="0">
                          <a:latin typeface="Times New Roman" panose="02020603050405020304" pitchFamily="18" charset="0"/>
                          <a:cs typeface="Times New Roman" pitchFamily="18" charset="0"/>
                        </a:rPr>
                        <a:t>K. </a:t>
                      </a:r>
                      <a:r>
                        <a:rPr lang="en-US" sz="1800" dirty="0" err="1" smtClean="0">
                          <a:latin typeface="Times New Roman" panose="02020603050405020304" pitchFamily="18" charset="0"/>
                          <a:cs typeface="Times New Roman" pitchFamily="18" charset="0"/>
                        </a:rPr>
                        <a:t>Salah</a:t>
                      </a:r>
                      <a:r>
                        <a:rPr lang="en-US" sz="1800" dirty="0" smtClean="0">
                          <a:latin typeface="Times New Roman" panose="02020603050405020304" pitchFamily="18" charset="0"/>
                          <a:cs typeface="Times New Roman" pitchFamily="18" charset="0"/>
                        </a:rPr>
                        <a:t> N. </a:t>
                      </a:r>
                      <a:r>
                        <a:rPr lang="en-US" sz="1800" dirty="0" err="1" smtClean="0">
                          <a:latin typeface="Times New Roman" panose="02020603050405020304" pitchFamily="18" charset="0"/>
                          <a:cs typeface="Times New Roman" pitchFamily="18" charset="0"/>
                        </a:rPr>
                        <a:t>Nizamuddin</a:t>
                      </a:r>
                      <a:r>
                        <a:rPr lang="en-US" sz="1800" dirty="0" smtClean="0">
                          <a:latin typeface="Times New Roman" panose="02020603050405020304" pitchFamily="18" charset="0"/>
                          <a:cs typeface="Times New Roman" pitchFamily="18" charset="0"/>
                        </a:rPr>
                        <a:t> R. </a:t>
                      </a:r>
                      <a:r>
                        <a:rPr lang="en-US" sz="1800" dirty="0" err="1" smtClean="0">
                          <a:latin typeface="Times New Roman" panose="02020603050405020304" pitchFamily="18" charset="0"/>
                          <a:cs typeface="Times New Roman" pitchFamily="18" charset="0"/>
                        </a:rPr>
                        <a:t>Jayaraman</a:t>
                      </a:r>
                      <a:r>
                        <a:rPr lang="en-US" sz="1800" dirty="0" smtClean="0">
                          <a:latin typeface="Times New Roman" panose="02020603050405020304" pitchFamily="18" charset="0"/>
                          <a:cs typeface="Times New Roman" pitchFamily="18" charset="0"/>
                        </a:rPr>
                        <a:t> and M. Omar</a:t>
                      </a:r>
                      <a:endParaRPr lang="en-US" sz="1800" b="0" dirty="0" smtClean="0">
                        <a:latin typeface="Times New Roman" panose="02020603050405020304" pitchFamily="18" charset="0"/>
                        <a:cs typeface="Times New Roman" panose="02020603050405020304" pitchFamily="18" charset="0"/>
                      </a:endParaRP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u="sng" kern="100" spc="-1" dirty="0" smtClean="0">
                          <a:solidFill>
                            <a:schemeClr val="bg1"/>
                          </a:solidFill>
                          <a:latin typeface="Times New Roman" panose="02020603050405020304" pitchFamily="18" charset="0"/>
                          <a:cs typeface="Times New Roman" panose="02020603050405020304" pitchFamily="18" charset="0"/>
                          <a:hlinkClick r:id="rId4">
                            <a:extLst>
                              <a:ext uri="{A12FA001-AC4F-418D-AE19-62706E023703}">
                                <ahyp:hlinkClr xmlns:lc="http://schemas.openxmlformats.org/drawingml/2006/lockedCanvas" xmlns:ahyp="http://schemas.microsoft.com/office/drawing/2018/hyperlinkcolor" xmlns="" val="tx"/>
                              </a:ext>
                            </a:extLst>
                          </a:hlinkClick>
                        </a:rPr>
                        <a:t>e-National Agriculture Market - approaches for generating awareness</a:t>
                      </a:r>
                      <a:endParaRPr lang="en-US" sz="1800" b="0" u="sng" dirty="0" smtClean="0">
                        <a:solidFill>
                          <a:schemeClr val="bg1"/>
                        </a:solidFill>
                        <a:latin typeface="Times New Roman" panose="02020603050405020304" pitchFamily="18" charset="0"/>
                        <a:cs typeface="Times New Roman" panose="02020603050405020304" pitchFamily="18" charset="0"/>
                      </a:endParaRP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It provides a transparent and tamper-proof system for tracking soybean products, ensuring authenticity, reducing fraud, and ultimately improving supply chain efficiency and consumer trust.</a:t>
                      </a:r>
                      <a:endParaRPr lang="en-US" sz="1600" b="0" dirty="0" smtClean="0">
                        <a:latin typeface="Times New Roman" panose="02020603050405020304" pitchFamily="18" charset="0"/>
                        <a:cs typeface="Times New Roman" panose="02020603050405020304" pitchFamily="18" charset="0"/>
                      </a:endParaRPr>
                    </a:p>
                    <a:p>
                      <a:endParaRPr lang="en-US" dirty="0"/>
                    </a:p>
                  </a:txBody>
                  <a:tcPr/>
                </a:tc>
              </a:tr>
            </a:tbl>
          </a:graphicData>
        </a:graphic>
      </p:graphicFrame>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Project Workflow</a:t>
            </a:r>
            <a:r>
              <a:rPr lang="en-US" sz="4400" b="0" strike="noStrike" spc="-1" dirty="0" smtClean="0">
                <a:solidFill>
                  <a:schemeClr val="bg1"/>
                </a:solidFill>
                <a:latin typeface="Times New Roman"/>
                <a:ea typeface="DejaVu Sans"/>
              </a:rPr>
              <a:t>  </a:t>
            </a:r>
            <a:endParaRPr lang="en-US" sz="4400" b="0" strike="noStrike" spc="-1" dirty="0">
              <a:solidFill>
                <a:schemeClr val="bg1"/>
              </a:solidFill>
              <a:latin typeface="Arial"/>
            </a:endParaRPr>
          </a:p>
        </p:txBody>
      </p:sp>
      <p:sp>
        <p:nvSpPr>
          <p:cNvPr id="108" name="PlaceHolder 2"/>
          <p:cNvSpPr>
            <a:spLocks noGrp="1"/>
          </p:cNvSpPr>
          <p:nvPr>
            <p:ph/>
          </p:nvPr>
        </p:nvSpPr>
        <p:spPr>
          <a:xfrm>
            <a:off x="199440" y="1097280"/>
            <a:ext cx="11778480" cy="5394240"/>
          </a:xfrm>
          <a:prstGeom prst="rect">
            <a:avLst/>
          </a:prstGeom>
          <a:noFill/>
          <a:ln w="0">
            <a:noFill/>
          </a:ln>
        </p:spPr>
        <p:txBody>
          <a:bodyPr lIns="90000" tIns="45000" rIns="90000" bIns="45000" anchor="t">
            <a:normAutofit/>
          </a:bodyPr>
          <a:lstStyle/>
          <a:p>
            <a:pPr marL="457200" indent="-457200" algn="just">
              <a:lnSpc>
                <a:spcPct val="90000"/>
              </a:lnSpc>
              <a:spcBef>
                <a:spcPts val="1001"/>
              </a:spcBef>
              <a:buClr>
                <a:srgbClr val="000000"/>
              </a:buClr>
            </a:pPr>
            <a:r>
              <a:rPr lang="en-US" sz="2800" b="0" strike="noStrike" spc="-1" dirty="0">
                <a:solidFill>
                  <a:srgbClr val="000000"/>
                </a:solidFill>
                <a:latin typeface="Times New Roman"/>
                <a:ea typeface="DejaVu Sans"/>
              </a:rPr>
              <a:t>                                                                                                                                                                           </a:t>
            </a:r>
            <a:endParaRPr lang="en-US" sz="2800" b="0" strike="noStrike" spc="-1" dirty="0">
              <a:solidFill>
                <a:srgbClr val="000000"/>
              </a:solidFill>
              <a:latin typeface="Arial"/>
            </a:endParaRPr>
          </a:p>
        </p:txBody>
      </p:sp>
      <p:pic>
        <p:nvPicPr>
          <p:cNvPr id="6" name="Picture 5" descr="Workflow diagram.drawio.png"/>
          <p:cNvPicPr>
            <a:picLocks noChangeAspect="1"/>
          </p:cNvPicPr>
          <p:nvPr/>
        </p:nvPicPr>
        <p:blipFill>
          <a:blip r:embed="rId2"/>
          <a:stretch>
            <a:fillRect/>
          </a:stretch>
        </p:blipFill>
        <p:spPr>
          <a:xfrm>
            <a:off x="2024033" y="1285860"/>
            <a:ext cx="8063887" cy="4500594"/>
          </a:xfrm>
          <a:prstGeom prst="rect">
            <a:avLst/>
          </a:prstGeom>
        </p:spPr>
      </p:pic>
      <p:sp>
        <p:nvSpPr>
          <p:cNvPr id="7" name="TextBox 6"/>
          <p:cNvSpPr txBox="1"/>
          <p:nvPr/>
        </p:nvSpPr>
        <p:spPr>
          <a:xfrm>
            <a:off x="4452926" y="6000768"/>
            <a:ext cx="4000528" cy="369332"/>
          </a:xfrm>
          <a:prstGeom prst="rect">
            <a:avLst/>
          </a:prstGeom>
          <a:noFill/>
        </p:spPr>
        <p:txBody>
          <a:bodyPr wrap="square" rtlCol="0">
            <a:spAutoFit/>
          </a:bodyPr>
          <a:lstStyle/>
          <a:p>
            <a:pPr algn="ctr"/>
            <a:r>
              <a:rPr lang="en-IN" b="1" dirty="0" smtClean="0"/>
              <a:t>Fig 1</a:t>
            </a:r>
            <a:r>
              <a:rPr lang="en-IN" dirty="0" smtClean="0"/>
              <a:t>. </a:t>
            </a:r>
            <a:r>
              <a:rPr lang="en-IN" dirty="0" smtClean="0"/>
              <a:t>Work flow of the project</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000" spc="-1" dirty="0" smtClean="0">
                <a:solidFill>
                  <a:schemeClr val="bg1"/>
                </a:solidFill>
                <a:latin typeface="Times New Roman"/>
                <a:ea typeface="DejaVu Sans"/>
              </a:rPr>
              <a:t>Architecture</a:t>
            </a:r>
            <a:r>
              <a:rPr lang="en-US" sz="2800" b="0" strike="noStrike" spc="-1" dirty="0" smtClean="0">
                <a:solidFill>
                  <a:srgbClr val="000000"/>
                </a:solidFill>
                <a:latin typeface="Times New Roman"/>
                <a:ea typeface="DejaVu Sans"/>
              </a:rPr>
              <a:t>  </a:t>
            </a:r>
            <a:endParaRPr lang="en-US" sz="2800" b="0" strike="noStrike" spc="-1" dirty="0">
              <a:solidFill>
                <a:srgbClr val="000000"/>
              </a:solidFill>
              <a:latin typeface="Arial"/>
            </a:endParaRPr>
          </a:p>
        </p:txBody>
      </p:sp>
      <p:pic>
        <p:nvPicPr>
          <p:cNvPr id="4" name="image1.png"/>
          <p:cNvPicPr>
            <a:picLocks noGrp="1"/>
          </p:cNvPicPr>
          <p:nvPr>
            <p:ph idx="4294967295"/>
          </p:nvPr>
        </p:nvPicPr>
        <p:blipFill>
          <a:blip r:embed="rId2"/>
          <a:srcRect/>
          <a:stretch>
            <a:fillRect/>
          </a:stretch>
        </p:blipFill>
        <p:spPr>
          <a:xfrm>
            <a:off x="4238612" y="1214422"/>
            <a:ext cx="4157202" cy="4576143"/>
          </a:xfrm>
          <a:prstGeom prst="rect">
            <a:avLst/>
          </a:prstGeom>
          <a:ln/>
        </p:spPr>
      </p:pic>
      <p:sp>
        <p:nvSpPr>
          <p:cNvPr id="5" name="TextBox 4"/>
          <p:cNvSpPr txBox="1"/>
          <p:nvPr/>
        </p:nvSpPr>
        <p:spPr>
          <a:xfrm>
            <a:off x="4810116" y="5929330"/>
            <a:ext cx="3714776" cy="369332"/>
          </a:xfrm>
          <a:prstGeom prst="rect">
            <a:avLst/>
          </a:prstGeom>
          <a:noFill/>
        </p:spPr>
        <p:txBody>
          <a:bodyPr wrap="square" rtlCol="0">
            <a:spAutoFit/>
          </a:bodyPr>
          <a:lstStyle/>
          <a:p>
            <a:r>
              <a:rPr lang="en-IN" b="1" dirty="0" smtClean="0"/>
              <a:t>Fig 2</a:t>
            </a:r>
            <a:r>
              <a:rPr lang="en-IN" dirty="0" smtClean="0"/>
              <a:t>.      Architecture</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1767</TotalTime>
  <Words>1207</Words>
  <PresentationFormat>Custom</PresentationFormat>
  <Paragraphs>131</Paragraphs>
  <Slides>24</Slides>
  <Notes>1</Notes>
  <HiddenSlides>0</HiddenSlides>
  <MMClips>0</MMClips>
  <ScaleCrop>false</ScaleCrop>
  <HeadingPairs>
    <vt:vector size="4" baseType="variant">
      <vt:variant>
        <vt:lpstr>Theme</vt:lpstr>
      </vt:variant>
      <vt:variant>
        <vt:i4>2</vt:i4>
      </vt:variant>
      <vt:variant>
        <vt:lpstr>Slide Titles</vt:lpstr>
      </vt:variant>
      <vt:variant>
        <vt:i4>24</vt:i4>
      </vt:variant>
    </vt:vector>
  </HeadingPairs>
  <TitlesOfParts>
    <vt:vector size="26" baseType="lpstr">
      <vt:lpstr>Office Theme</vt:lpstr>
      <vt:lpstr>Office Theme</vt:lpstr>
      <vt:lpstr>Slide 1</vt:lpstr>
      <vt:lpstr>Contents</vt:lpstr>
      <vt:lpstr>Review-0 Comments</vt:lpstr>
      <vt:lpstr>Abstract</vt:lpstr>
      <vt:lpstr>Problem Statement</vt:lpstr>
      <vt:lpstr>Objectives of Project</vt:lpstr>
      <vt:lpstr>Literature survey for first objective </vt:lpstr>
      <vt:lpstr>Project Workflow  </vt:lpstr>
      <vt:lpstr>Architecture  </vt:lpstr>
      <vt:lpstr>Design and implementation of first objective  </vt:lpstr>
      <vt:lpstr>Design and implementation of first objective  </vt:lpstr>
      <vt:lpstr>Design and implementation of first objective  </vt:lpstr>
      <vt:lpstr>Modules</vt:lpstr>
      <vt:lpstr>Modules</vt:lpstr>
      <vt:lpstr>Modules</vt:lpstr>
      <vt:lpstr>Design and implementation of first objective</vt:lpstr>
      <vt:lpstr>Design and implementation of first objective</vt:lpstr>
      <vt:lpstr>Design and implementation of first objective</vt:lpstr>
      <vt:lpstr>Design and implementation of first objective</vt:lpstr>
      <vt:lpstr>Literature survey for second objective </vt:lpstr>
      <vt:lpstr>Proposed System</vt:lpstr>
      <vt:lpstr> References</vt:lpstr>
      <vt:lpstr>Git Hub Dashboards of each student</vt:lpstr>
      <vt:lpstr>Slide 24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shaik shabana</dc:creator>
  <cp:lastModifiedBy>shaik shabana</cp:lastModifiedBy>
  <cp:revision>101</cp:revision>
  <dcterms:modified xsi:type="dcterms:W3CDTF">2023-10-20T14:04:56Z</dcterms:modified>
</cp:coreProperties>
</file>